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5"/>
  </p:notesMasterIdLst>
  <p:handoutMasterIdLst>
    <p:handoutMasterId r:id="rId36"/>
  </p:handoutMasterIdLst>
  <p:sldIdLst>
    <p:sldId id="279" r:id="rId2"/>
    <p:sldId id="257" r:id="rId3"/>
    <p:sldId id="280" r:id="rId4"/>
    <p:sldId id="283" r:id="rId5"/>
    <p:sldId id="281" r:id="rId6"/>
    <p:sldId id="317" r:id="rId7"/>
    <p:sldId id="284" r:id="rId8"/>
    <p:sldId id="285" r:id="rId9"/>
    <p:sldId id="318" r:id="rId10"/>
    <p:sldId id="286" r:id="rId11"/>
    <p:sldId id="287" r:id="rId12"/>
    <p:sldId id="288" r:id="rId13"/>
    <p:sldId id="290" r:id="rId14"/>
    <p:sldId id="291" r:id="rId15"/>
    <p:sldId id="292" r:id="rId16"/>
    <p:sldId id="293" r:id="rId17"/>
    <p:sldId id="294" r:id="rId18"/>
    <p:sldId id="301" r:id="rId19"/>
    <p:sldId id="289" r:id="rId20"/>
    <p:sldId id="302" r:id="rId21"/>
    <p:sldId id="303" r:id="rId22"/>
    <p:sldId id="299" r:id="rId23"/>
    <p:sldId id="304" r:id="rId24"/>
    <p:sldId id="305" r:id="rId25"/>
    <p:sldId id="306" r:id="rId26"/>
    <p:sldId id="307" r:id="rId27"/>
    <p:sldId id="295" r:id="rId28"/>
    <p:sldId id="296" r:id="rId29"/>
    <p:sldId id="297" r:id="rId30"/>
    <p:sldId id="298" r:id="rId31"/>
    <p:sldId id="315" r:id="rId32"/>
    <p:sldId id="316" r:id="rId33"/>
    <p:sldId id="319"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err="1" smtClean="0">
                <a:latin typeface="Arial" pitchFamily="34" charset="0"/>
              </a:rPr>
              <a:t>Modelo</a:t>
            </a:r>
            <a:r>
              <a:rPr lang="en-US" dirty="0" smtClean="0">
                <a:latin typeface="Arial" pitchFamily="34" charset="0"/>
              </a:rPr>
              <a:t> de </a:t>
            </a:r>
            <a:r>
              <a:rPr lang="en-US" dirty="0" err="1" smtClean="0">
                <a:latin typeface="Arial" pitchFamily="34" charset="0"/>
              </a:rPr>
              <a:t>equidad</a:t>
            </a:r>
            <a:r>
              <a:rPr lang="en-US" dirty="0" smtClean="0">
                <a:latin typeface="Arial" pitchFamily="34" charset="0"/>
              </a:rPr>
              <a:t> de </a:t>
            </a:r>
            <a:r>
              <a:rPr lang="en-US" dirty="0" err="1" smtClean="0">
                <a:latin typeface="Arial" pitchFamily="34" charset="0"/>
              </a:rPr>
              <a:t>género</a:t>
            </a:r>
            <a:endParaRPr lang="en-US" dirty="0">
              <a:latin typeface="Arial"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D2963D1-67ED-4C41-860E-BC5FC3624FE0}" type="datetimeFigureOut">
              <a:rPr lang="en-US" smtClean="0">
                <a:latin typeface="Arial" pitchFamily="34" charset="0"/>
              </a:rPr>
              <a:pPr/>
              <a:t>3/6/2013</a:t>
            </a:fld>
            <a:endParaRPr lang="en-US" dirty="0">
              <a:latin typeface="Arial"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latin typeface="Arial" pitchFamily="34" charset="0"/>
              </a:rPr>
              <a:t>MGC</a:t>
            </a:r>
            <a:endParaRPr lang="en-US" dirty="0">
              <a:latin typeface="Arial"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D516E34-E178-4FC0-A393-C066F89B9810}" type="slidenum">
              <a:rPr lang="en-US" smtClean="0">
                <a:latin typeface="Arial" pitchFamily="34" charset="0"/>
              </a:rPr>
              <a:pPr/>
              <a:t>‹Nº›</a:t>
            </a:fld>
            <a:endParaRPr lang="en-US" dirty="0">
              <a:latin typeface="Arial" pitchFamily="34" charset="0"/>
            </a:endParaRPr>
          </a:p>
        </p:txBody>
      </p:sp>
    </p:spTree>
    <p:extLst>
      <p:ext uri="{BB962C8B-B14F-4D97-AF65-F5344CB8AC3E}">
        <p14:creationId xmlns:p14="http://schemas.microsoft.com/office/powerpoint/2010/main" xmlns="" val="207265414"/>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itchFamily="34" charset="0"/>
              </a:defRPr>
            </a:lvl1pPr>
          </a:lstStyle>
          <a:p>
            <a:r>
              <a:rPr lang="en-US" smtClean="0"/>
              <a:t>Modelo de equidad de género</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itchFamily="34" charset="0"/>
              </a:defRPr>
            </a:lvl1pPr>
          </a:lstStyle>
          <a:p>
            <a:fld id="{48295DF0-BA32-4E82-8783-CA83CAB0CF40}" type="datetimeFigureOut">
              <a:rPr lang="en-US" smtClean="0"/>
              <a:pPr/>
              <a:t>3/6/2013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itchFamily="34" charset="0"/>
              </a:defRPr>
            </a:lvl1pPr>
          </a:lstStyle>
          <a:p>
            <a:r>
              <a:rPr lang="en-US" smtClean="0"/>
              <a:t>MGC</a:t>
            </a: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itchFamily="34" charset="0"/>
              </a:defRPr>
            </a:lvl1pPr>
          </a:lstStyle>
          <a:p>
            <a:fld id="{FD5D6671-CA58-4C18-8903-3BF25A78416D}" type="slidenum">
              <a:rPr lang="en-US" smtClean="0"/>
              <a:pPr/>
              <a:t>‹Nº›</a:t>
            </a:fld>
            <a:endParaRPr lang="en-US" dirty="0"/>
          </a:p>
        </p:txBody>
      </p:sp>
    </p:spTree>
    <p:extLst>
      <p:ext uri="{BB962C8B-B14F-4D97-AF65-F5344CB8AC3E}">
        <p14:creationId xmlns:p14="http://schemas.microsoft.com/office/powerpoint/2010/main" xmlns="" val="2689677038"/>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MX"/>
          </a:p>
        </p:txBody>
      </p:sp>
      <p:sp>
        <p:nvSpPr>
          <p:cNvPr id="4" name="Header Placeholder 3"/>
          <p:cNvSpPr>
            <a:spLocks noGrp="1"/>
          </p:cNvSpPr>
          <p:nvPr>
            <p:ph type="hdr" sz="quarter" idx="10"/>
          </p:nvPr>
        </p:nvSpPr>
        <p:spPr/>
        <p:txBody>
          <a:bodyPr/>
          <a:lstStyle/>
          <a:p>
            <a:r>
              <a:rPr lang="en-US" smtClean="0"/>
              <a:t>Modelo de equidad de género</a:t>
            </a:r>
            <a:endParaRPr lang="en-US" dirty="0"/>
          </a:p>
        </p:txBody>
      </p:sp>
      <p:sp>
        <p:nvSpPr>
          <p:cNvPr id="5" name="Footer Placeholder 4"/>
          <p:cNvSpPr>
            <a:spLocks noGrp="1"/>
          </p:cNvSpPr>
          <p:nvPr>
            <p:ph type="ftr" sz="quarter" idx="11"/>
          </p:nvPr>
        </p:nvSpPr>
        <p:spPr/>
        <p:txBody>
          <a:bodyPr/>
          <a:lstStyle/>
          <a:p>
            <a:r>
              <a:rPr lang="en-US" smtClean="0"/>
              <a:t>MGC</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s-MX" smtClean="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57066" indent="-291179" eaLnBrk="0" hangingPunct="0">
              <a:defRPr>
                <a:solidFill>
                  <a:schemeClr val="tx1"/>
                </a:solidFill>
                <a:latin typeface="Arial" pitchFamily="34" charset="0"/>
                <a:cs typeface="Arial" pitchFamily="34" charset="0"/>
              </a:defRPr>
            </a:lvl2pPr>
            <a:lvl3pPr marL="1164717" indent="-232943" eaLnBrk="0" hangingPunct="0">
              <a:defRPr>
                <a:solidFill>
                  <a:schemeClr val="tx1"/>
                </a:solidFill>
                <a:latin typeface="Arial" pitchFamily="34" charset="0"/>
                <a:cs typeface="Arial" pitchFamily="34" charset="0"/>
              </a:defRPr>
            </a:lvl3pPr>
            <a:lvl4pPr marL="1630604" indent="-232943" eaLnBrk="0" hangingPunct="0">
              <a:defRPr>
                <a:solidFill>
                  <a:schemeClr val="tx1"/>
                </a:solidFill>
                <a:latin typeface="Arial" pitchFamily="34" charset="0"/>
                <a:cs typeface="Arial" pitchFamily="34" charset="0"/>
              </a:defRPr>
            </a:lvl4pPr>
            <a:lvl5pPr marL="2096491" indent="-232943" eaLnBrk="0" hangingPunct="0">
              <a:defRPr>
                <a:solidFill>
                  <a:schemeClr val="tx1"/>
                </a:solidFill>
                <a:latin typeface="Arial" pitchFamily="34" charset="0"/>
                <a:cs typeface="Arial" pitchFamily="34" charset="0"/>
              </a:defRPr>
            </a:lvl5pPr>
            <a:lvl6pPr marL="2562377" indent="-232943" eaLnBrk="0" fontAlgn="base" hangingPunct="0">
              <a:spcBef>
                <a:spcPct val="0"/>
              </a:spcBef>
              <a:spcAft>
                <a:spcPct val="0"/>
              </a:spcAft>
              <a:defRPr>
                <a:solidFill>
                  <a:schemeClr val="tx1"/>
                </a:solidFill>
                <a:latin typeface="Arial" pitchFamily="34" charset="0"/>
                <a:cs typeface="Arial" pitchFamily="34" charset="0"/>
              </a:defRPr>
            </a:lvl6pPr>
            <a:lvl7pPr marL="3028264" indent="-232943" eaLnBrk="0" fontAlgn="base" hangingPunct="0">
              <a:spcBef>
                <a:spcPct val="0"/>
              </a:spcBef>
              <a:spcAft>
                <a:spcPct val="0"/>
              </a:spcAft>
              <a:defRPr>
                <a:solidFill>
                  <a:schemeClr val="tx1"/>
                </a:solidFill>
                <a:latin typeface="Arial" pitchFamily="34" charset="0"/>
                <a:cs typeface="Arial" pitchFamily="34" charset="0"/>
              </a:defRPr>
            </a:lvl7pPr>
            <a:lvl8pPr marL="3494151" indent="-232943" eaLnBrk="0" fontAlgn="base" hangingPunct="0">
              <a:spcBef>
                <a:spcPct val="0"/>
              </a:spcBef>
              <a:spcAft>
                <a:spcPct val="0"/>
              </a:spcAft>
              <a:defRPr>
                <a:solidFill>
                  <a:schemeClr val="tx1"/>
                </a:solidFill>
                <a:latin typeface="Arial" pitchFamily="34" charset="0"/>
                <a:cs typeface="Arial" pitchFamily="34" charset="0"/>
              </a:defRPr>
            </a:lvl8pPr>
            <a:lvl9pPr marL="3960038" indent="-23294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D9C35BB0-FF90-4F5D-954E-2DE2D30C2826}" type="slidenum">
              <a:rPr lang="en-US" smtClean="0"/>
              <a:pPr eaLnBrk="1" hangingPunct="1"/>
              <a:t>33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MX"/>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MX"/>
          </a:p>
        </p:txBody>
      </p:sp>
      <p:sp>
        <p:nvSpPr>
          <p:cNvPr id="4" name="Date Placeholder 3"/>
          <p:cNvSpPr>
            <a:spLocks noGrp="1"/>
          </p:cNvSpPr>
          <p:nvPr>
            <p:ph type="dt" sz="half" idx="10"/>
          </p:nvPr>
        </p:nvSpPr>
        <p:spPr/>
        <p:txBody>
          <a:bodyPr/>
          <a:lstStyle/>
          <a:p>
            <a:fld id="{6137CE68-44A1-49FC-9C5B-CFFE07E85985}" type="datetime1">
              <a:rPr lang="en-US" smtClean="0"/>
              <a:pPr/>
              <a:t>3/6/2013</a:t>
            </a:fld>
            <a:endParaRPr lang="en-US"/>
          </a:p>
        </p:txBody>
      </p:sp>
      <p:sp>
        <p:nvSpPr>
          <p:cNvPr id="5" name="Footer Placeholder 4"/>
          <p:cNvSpPr>
            <a:spLocks noGrp="1"/>
          </p:cNvSpPr>
          <p:nvPr>
            <p:ph type="ftr" sz="quarter" idx="11"/>
          </p:nvPr>
        </p:nvSpPr>
        <p:spPr/>
        <p:txBody>
          <a:bodyPr/>
          <a:lstStyle/>
          <a:p>
            <a:r>
              <a:rPr lang="en-US" smtClean="0"/>
              <a:t>MGC</a:t>
            </a:r>
            <a:endParaRPr lang="en-US" dirty="0"/>
          </a:p>
        </p:txBody>
      </p:sp>
      <p:sp>
        <p:nvSpPr>
          <p:cNvPr id="6" name="Slide Number Placeholder 5"/>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fld id="{745911D7-4FA1-4234-9665-D982B532112E}" type="datetime1">
              <a:rPr lang="en-US" smtClean="0"/>
              <a:pPr/>
              <a:t>3/6/2013</a:t>
            </a:fld>
            <a:endParaRPr lang="en-US"/>
          </a:p>
        </p:txBody>
      </p:sp>
      <p:sp>
        <p:nvSpPr>
          <p:cNvPr id="5" name="Footer Placeholder 4"/>
          <p:cNvSpPr>
            <a:spLocks noGrp="1"/>
          </p:cNvSpPr>
          <p:nvPr>
            <p:ph type="ftr" sz="quarter" idx="11"/>
          </p:nvPr>
        </p:nvSpPr>
        <p:spPr/>
        <p:txBody>
          <a:bodyPr/>
          <a:lstStyle/>
          <a:p>
            <a:r>
              <a:rPr lang="en-US" smtClean="0"/>
              <a:t>MGC</a:t>
            </a:r>
            <a:endParaRPr lang="en-US" dirty="0"/>
          </a:p>
        </p:txBody>
      </p:sp>
      <p:sp>
        <p:nvSpPr>
          <p:cNvPr id="6" name="Slide Number Placeholder 5"/>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MX"/>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fld id="{207E0DF7-05B5-4B39-B5E8-A8A73BBEFBD1}" type="datetime1">
              <a:rPr lang="en-US" smtClean="0"/>
              <a:pPr/>
              <a:t>3/6/2013</a:t>
            </a:fld>
            <a:endParaRPr lang="en-US"/>
          </a:p>
        </p:txBody>
      </p:sp>
      <p:sp>
        <p:nvSpPr>
          <p:cNvPr id="5" name="Footer Placeholder 4"/>
          <p:cNvSpPr>
            <a:spLocks noGrp="1"/>
          </p:cNvSpPr>
          <p:nvPr>
            <p:ph type="ftr" sz="quarter" idx="11"/>
          </p:nvPr>
        </p:nvSpPr>
        <p:spPr/>
        <p:txBody>
          <a:bodyPr/>
          <a:lstStyle/>
          <a:p>
            <a:r>
              <a:rPr lang="en-US" smtClean="0"/>
              <a:t>MGC</a:t>
            </a:r>
            <a:endParaRPr lang="en-US" dirty="0"/>
          </a:p>
        </p:txBody>
      </p:sp>
      <p:sp>
        <p:nvSpPr>
          <p:cNvPr id="6" name="Slide Number Placeholder 5"/>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fld id="{C9A88D87-8895-4B5E-8E5F-C1D3DEF2DDD2}" type="datetime1">
              <a:rPr lang="en-US" smtClean="0"/>
              <a:pPr/>
              <a:t>3/6/2013</a:t>
            </a:fld>
            <a:endParaRPr lang="en-US"/>
          </a:p>
        </p:txBody>
      </p:sp>
      <p:sp>
        <p:nvSpPr>
          <p:cNvPr id="5" name="Footer Placeholder 4"/>
          <p:cNvSpPr>
            <a:spLocks noGrp="1"/>
          </p:cNvSpPr>
          <p:nvPr>
            <p:ph type="ftr" sz="quarter" idx="11"/>
          </p:nvPr>
        </p:nvSpPr>
        <p:spPr/>
        <p:txBody>
          <a:bodyPr/>
          <a:lstStyle/>
          <a:p>
            <a:r>
              <a:rPr lang="en-US" smtClean="0"/>
              <a:t>MGC</a:t>
            </a:r>
            <a:endParaRPr lang="en-US" dirty="0"/>
          </a:p>
        </p:txBody>
      </p:sp>
      <p:sp>
        <p:nvSpPr>
          <p:cNvPr id="6" name="Slide Number Placeholder 5"/>
          <p:cNvSpPr>
            <a:spLocks noGrp="1"/>
          </p:cNvSpPr>
          <p:nvPr>
            <p:ph type="sldNum" sz="quarter" idx="12"/>
          </p:nvPr>
        </p:nvSpPr>
        <p:spPr/>
        <p:txBody>
          <a:bodyPr/>
          <a:lstStyle/>
          <a:p>
            <a:fld id="{FB93630B-62F7-4A0A-A62A-19A7483E5AC3}" type="slidenum">
              <a:rPr lang="en-US" smtClean="0"/>
              <a:pPr/>
              <a:t>‹Nº›</a:t>
            </a:fld>
            <a:endParaRPr lang="en-US"/>
          </a:p>
        </p:txBody>
      </p:sp>
      <p:pic>
        <p:nvPicPr>
          <p:cNvPr id="7" name="Picture 2"/>
          <p:cNvPicPr>
            <a:picLocks noChangeAspect="1" noChangeArrowheads="1"/>
          </p:cNvPicPr>
          <p:nvPr userDrawn="1"/>
        </p:nvPicPr>
        <p:blipFill>
          <a:blip r:embed="rId2" cstate="print">
            <a:duotone>
              <a:schemeClr val="accent1">
                <a:shade val="45000"/>
                <a:satMod val="135000"/>
              </a:schemeClr>
              <a:prstClr val="white"/>
            </a:duotone>
          </a:blip>
          <a:srcRect l="2703" r="2703" b="5379"/>
          <a:stretch>
            <a:fillRect/>
          </a:stretch>
        </p:blipFill>
        <p:spPr bwMode="auto">
          <a:xfrm>
            <a:off x="6841529" y="285728"/>
            <a:ext cx="1730998" cy="64294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cxnSp>
        <p:nvCxnSpPr>
          <p:cNvPr id="8" name="Straight Connector 7"/>
          <p:cNvCxnSpPr/>
          <p:nvPr userDrawn="1"/>
        </p:nvCxnSpPr>
        <p:spPr>
          <a:xfrm rot="5400000">
            <a:off x="-2714664" y="2928946"/>
            <a:ext cx="58578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0" y="214290"/>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rot="5400000">
            <a:off x="5500718" y="3429000"/>
            <a:ext cx="6858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MX"/>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907112-12A5-4348-8A0D-B0405F0D82BB}" type="datetime1">
              <a:rPr lang="en-US" smtClean="0"/>
              <a:pPr/>
              <a:t>3/6/2013</a:t>
            </a:fld>
            <a:endParaRPr lang="en-US"/>
          </a:p>
        </p:txBody>
      </p:sp>
      <p:sp>
        <p:nvSpPr>
          <p:cNvPr id="5" name="Footer Placeholder 4"/>
          <p:cNvSpPr>
            <a:spLocks noGrp="1"/>
          </p:cNvSpPr>
          <p:nvPr>
            <p:ph type="ftr" sz="quarter" idx="11"/>
          </p:nvPr>
        </p:nvSpPr>
        <p:spPr/>
        <p:txBody>
          <a:bodyPr/>
          <a:lstStyle/>
          <a:p>
            <a:r>
              <a:rPr lang="en-US" smtClean="0"/>
              <a:t>MGC</a:t>
            </a:r>
            <a:endParaRPr lang="en-US" dirty="0"/>
          </a:p>
        </p:txBody>
      </p:sp>
      <p:sp>
        <p:nvSpPr>
          <p:cNvPr id="6" name="Slide Number Placeholder 5"/>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Date Placeholder 4"/>
          <p:cNvSpPr>
            <a:spLocks noGrp="1"/>
          </p:cNvSpPr>
          <p:nvPr>
            <p:ph type="dt" sz="half" idx="10"/>
          </p:nvPr>
        </p:nvSpPr>
        <p:spPr/>
        <p:txBody>
          <a:bodyPr/>
          <a:lstStyle/>
          <a:p>
            <a:fld id="{6B9F0BC4-2E5E-431B-B0EE-C13BC327B6BB}" type="datetime1">
              <a:rPr lang="en-US" smtClean="0"/>
              <a:pPr/>
              <a:t>3/6/2013</a:t>
            </a:fld>
            <a:endParaRPr lang="en-US"/>
          </a:p>
        </p:txBody>
      </p:sp>
      <p:sp>
        <p:nvSpPr>
          <p:cNvPr id="6" name="Footer Placeholder 5"/>
          <p:cNvSpPr>
            <a:spLocks noGrp="1"/>
          </p:cNvSpPr>
          <p:nvPr>
            <p:ph type="ftr" sz="quarter" idx="11"/>
          </p:nvPr>
        </p:nvSpPr>
        <p:spPr/>
        <p:txBody>
          <a:bodyPr/>
          <a:lstStyle/>
          <a:p>
            <a:r>
              <a:rPr lang="en-US" smtClean="0"/>
              <a:t>MGC</a:t>
            </a:r>
            <a:endParaRPr lang="en-US" dirty="0"/>
          </a:p>
        </p:txBody>
      </p:sp>
      <p:sp>
        <p:nvSpPr>
          <p:cNvPr id="7" name="Slide Number Placeholder 6"/>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MX"/>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7" name="Date Placeholder 6"/>
          <p:cNvSpPr>
            <a:spLocks noGrp="1"/>
          </p:cNvSpPr>
          <p:nvPr>
            <p:ph type="dt" sz="half" idx="10"/>
          </p:nvPr>
        </p:nvSpPr>
        <p:spPr/>
        <p:txBody>
          <a:bodyPr/>
          <a:lstStyle/>
          <a:p>
            <a:fld id="{35CEF34E-A43E-4EBC-A702-8D48DEF94C04}" type="datetime1">
              <a:rPr lang="en-US" smtClean="0"/>
              <a:pPr/>
              <a:t>3/6/2013</a:t>
            </a:fld>
            <a:endParaRPr lang="en-US"/>
          </a:p>
        </p:txBody>
      </p:sp>
      <p:sp>
        <p:nvSpPr>
          <p:cNvPr id="8" name="Footer Placeholder 7"/>
          <p:cNvSpPr>
            <a:spLocks noGrp="1"/>
          </p:cNvSpPr>
          <p:nvPr>
            <p:ph type="ftr" sz="quarter" idx="11"/>
          </p:nvPr>
        </p:nvSpPr>
        <p:spPr/>
        <p:txBody>
          <a:bodyPr/>
          <a:lstStyle/>
          <a:p>
            <a:r>
              <a:rPr lang="en-US" smtClean="0"/>
              <a:t>MGC</a:t>
            </a:r>
            <a:endParaRPr lang="en-US" dirty="0"/>
          </a:p>
        </p:txBody>
      </p:sp>
      <p:sp>
        <p:nvSpPr>
          <p:cNvPr id="9" name="Slide Number Placeholder 8"/>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Date Placeholder 2"/>
          <p:cNvSpPr>
            <a:spLocks noGrp="1"/>
          </p:cNvSpPr>
          <p:nvPr>
            <p:ph type="dt" sz="half" idx="10"/>
          </p:nvPr>
        </p:nvSpPr>
        <p:spPr/>
        <p:txBody>
          <a:bodyPr/>
          <a:lstStyle/>
          <a:p>
            <a:fld id="{98A3A680-8109-4AD4-B9C3-DE7FDBCF832F}" type="datetime1">
              <a:rPr lang="en-US" smtClean="0"/>
              <a:pPr/>
              <a:t>3/6/2013</a:t>
            </a:fld>
            <a:endParaRPr lang="en-US"/>
          </a:p>
        </p:txBody>
      </p:sp>
      <p:sp>
        <p:nvSpPr>
          <p:cNvPr id="4" name="Footer Placeholder 3"/>
          <p:cNvSpPr>
            <a:spLocks noGrp="1"/>
          </p:cNvSpPr>
          <p:nvPr>
            <p:ph type="ftr" sz="quarter" idx="11"/>
          </p:nvPr>
        </p:nvSpPr>
        <p:spPr/>
        <p:txBody>
          <a:bodyPr/>
          <a:lstStyle/>
          <a:p>
            <a:r>
              <a:rPr lang="en-US" smtClean="0"/>
              <a:t>MGC</a:t>
            </a:r>
            <a:endParaRPr lang="en-US" dirty="0"/>
          </a:p>
        </p:txBody>
      </p:sp>
      <p:sp>
        <p:nvSpPr>
          <p:cNvPr id="5" name="Slide Number Placeholder 4"/>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2AEF3-41C1-4D0A-A26D-7E6296AA8DFC}" type="datetime1">
              <a:rPr lang="en-US" smtClean="0"/>
              <a:pPr/>
              <a:t>3/6/2013</a:t>
            </a:fld>
            <a:endParaRPr lang="en-US"/>
          </a:p>
        </p:txBody>
      </p:sp>
      <p:sp>
        <p:nvSpPr>
          <p:cNvPr id="3" name="Footer Placeholder 2"/>
          <p:cNvSpPr>
            <a:spLocks noGrp="1"/>
          </p:cNvSpPr>
          <p:nvPr>
            <p:ph type="ftr" sz="quarter" idx="11"/>
          </p:nvPr>
        </p:nvSpPr>
        <p:spPr/>
        <p:txBody>
          <a:bodyPr/>
          <a:lstStyle/>
          <a:p>
            <a:r>
              <a:rPr lang="en-US" smtClean="0"/>
              <a:t>MGC</a:t>
            </a:r>
            <a:endParaRPr lang="en-US" dirty="0"/>
          </a:p>
        </p:txBody>
      </p:sp>
      <p:sp>
        <p:nvSpPr>
          <p:cNvPr id="4" name="Slide Number Placeholder 3"/>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MX"/>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875292-453F-4463-9262-6E8C9AFA4BBD}" type="datetime1">
              <a:rPr lang="en-US" smtClean="0"/>
              <a:pPr/>
              <a:t>3/6/2013</a:t>
            </a:fld>
            <a:endParaRPr lang="en-US"/>
          </a:p>
        </p:txBody>
      </p:sp>
      <p:sp>
        <p:nvSpPr>
          <p:cNvPr id="6" name="Footer Placeholder 5"/>
          <p:cNvSpPr>
            <a:spLocks noGrp="1"/>
          </p:cNvSpPr>
          <p:nvPr>
            <p:ph type="ftr" sz="quarter" idx="11"/>
          </p:nvPr>
        </p:nvSpPr>
        <p:spPr/>
        <p:txBody>
          <a:bodyPr/>
          <a:lstStyle/>
          <a:p>
            <a:r>
              <a:rPr lang="en-US" smtClean="0"/>
              <a:t>MGC</a:t>
            </a:r>
            <a:endParaRPr lang="en-US" dirty="0"/>
          </a:p>
        </p:txBody>
      </p:sp>
      <p:sp>
        <p:nvSpPr>
          <p:cNvPr id="7" name="Slide Number Placeholder 6"/>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MX"/>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6BE62-D03F-464E-AAFB-25AB48850189}" type="datetime1">
              <a:rPr lang="en-US" smtClean="0"/>
              <a:pPr/>
              <a:t>3/6/2013</a:t>
            </a:fld>
            <a:endParaRPr lang="en-US"/>
          </a:p>
        </p:txBody>
      </p:sp>
      <p:sp>
        <p:nvSpPr>
          <p:cNvPr id="6" name="Footer Placeholder 5"/>
          <p:cNvSpPr>
            <a:spLocks noGrp="1"/>
          </p:cNvSpPr>
          <p:nvPr>
            <p:ph type="ftr" sz="quarter" idx="11"/>
          </p:nvPr>
        </p:nvSpPr>
        <p:spPr/>
        <p:txBody>
          <a:bodyPr/>
          <a:lstStyle/>
          <a:p>
            <a:r>
              <a:rPr lang="en-US" smtClean="0"/>
              <a:t>MGC</a:t>
            </a:r>
            <a:endParaRPr lang="en-US" dirty="0"/>
          </a:p>
        </p:txBody>
      </p:sp>
      <p:sp>
        <p:nvSpPr>
          <p:cNvPr id="7" name="Slide Number Placeholder 6"/>
          <p:cNvSpPr>
            <a:spLocks noGrp="1"/>
          </p:cNvSpPr>
          <p:nvPr>
            <p:ph type="sldNum" sz="quarter" idx="12"/>
          </p:nvPr>
        </p:nvSpPr>
        <p:spPr/>
        <p:txBody>
          <a:bodyPr/>
          <a:lstStyle/>
          <a:p>
            <a:fld id="{FB93630B-62F7-4A0A-A62A-19A7483E5AC3}"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MX"/>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1F8BF4-2859-443F-973B-2D1296EC736E}" type="datetime1">
              <a:rPr lang="en-US" smtClean="0"/>
              <a:pPr/>
              <a:t>3/6/2013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latin typeface="Arial" pitchFamily="34" charset="0"/>
              </a:rPr>
              <a:t>MGC</a:t>
            </a:r>
            <a:endParaRPr lang="en-US" dirty="0">
              <a:latin typeface="Arial" pitchFamily="34"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93630B-62F7-4A0A-A62A-19A7483E5AC3}"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eluniversal.com.mx/cultura/w135944.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95536" y="3356992"/>
            <a:ext cx="8496944" cy="2286040"/>
          </a:xfrm>
        </p:spPr>
        <p:txBody>
          <a:bodyPr>
            <a:normAutofit/>
          </a:bodyPr>
          <a:lstStyle/>
          <a:p>
            <a:r>
              <a:rPr lang="es-MX" sz="6000" b="1" dirty="0" smtClean="0">
                <a:solidFill>
                  <a:srgbClr val="0070C0"/>
                </a:solidFill>
              </a:rPr>
              <a:t>Acoso y Hostigamiento sexual</a:t>
            </a:r>
            <a:endParaRPr lang="es-MX" sz="6000" dirty="0">
              <a:solidFill>
                <a:srgbClr val="0070C0"/>
              </a:solidFill>
            </a:endParaRPr>
          </a:p>
        </p:txBody>
      </p:sp>
      <p:pic>
        <p:nvPicPr>
          <p:cNvPr id="36866" name="Picture 2"/>
          <p:cNvPicPr>
            <a:picLocks noChangeAspect="1" noChangeArrowheads="1"/>
          </p:cNvPicPr>
          <p:nvPr/>
        </p:nvPicPr>
        <p:blipFill>
          <a:blip r:embed="rId3" cstate="print"/>
          <a:srcRect/>
          <a:stretch>
            <a:fillRect/>
          </a:stretch>
        </p:blipFill>
        <p:spPr bwMode="auto">
          <a:xfrm>
            <a:off x="1907704" y="260648"/>
            <a:ext cx="5181600" cy="19240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cxnSp>
        <p:nvCxnSpPr>
          <p:cNvPr id="6" name="Straight Connector 5"/>
          <p:cNvCxnSpPr/>
          <p:nvPr/>
        </p:nvCxnSpPr>
        <p:spPr>
          <a:xfrm>
            <a:off x="0" y="142852"/>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286036" y="2500318"/>
            <a:ext cx="50006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6322231" y="2607463"/>
            <a:ext cx="5214974"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224136"/>
          </a:xfrm>
        </p:spPr>
        <p:txBody>
          <a:bodyPr>
            <a:normAutofit fontScale="90000"/>
          </a:bodyPr>
          <a:lstStyle/>
          <a:p>
            <a:pPr algn="l"/>
            <a:r>
              <a:rPr lang="es-MX" sz="3200" dirty="0" smtClean="0"/>
              <a:t/>
            </a:r>
            <a:br>
              <a:rPr lang="es-MX" sz="3200" dirty="0" smtClean="0"/>
            </a:br>
            <a:r>
              <a:rPr lang="es-MX" sz="4000" b="1" dirty="0" smtClean="0">
                <a:solidFill>
                  <a:srgbClr val="0070C0"/>
                </a:solidFill>
              </a:rPr>
              <a:t>Componentes en la definición de Hostigamiento sexual </a:t>
            </a:r>
            <a:endParaRPr lang="es-MX" sz="4000" b="1" dirty="0">
              <a:solidFill>
                <a:srgbClr val="0070C0"/>
              </a:solidFill>
            </a:endParaRPr>
          </a:p>
        </p:txBody>
      </p:sp>
      <p:sp>
        <p:nvSpPr>
          <p:cNvPr id="3" name="Content Placeholder 2"/>
          <p:cNvSpPr>
            <a:spLocks noGrp="1"/>
          </p:cNvSpPr>
          <p:nvPr>
            <p:ph idx="1"/>
          </p:nvPr>
        </p:nvSpPr>
        <p:spPr>
          <a:xfrm>
            <a:off x="467544" y="2060849"/>
            <a:ext cx="8229600" cy="4104456"/>
          </a:xfrm>
        </p:spPr>
        <p:txBody>
          <a:bodyPr>
            <a:normAutofit/>
          </a:bodyPr>
          <a:lstStyle/>
          <a:p>
            <a:pPr algn="just">
              <a:buNone/>
            </a:pPr>
            <a:r>
              <a:rPr lang="es-MX" b="1" dirty="0" smtClean="0"/>
              <a:t>	S</a:t>
            </a:r>
            <a:r>
              <a:rPr lang="es-MX" sz="2800" b="1" dirty="0" smtClean="0"/>
              <a:t>ubordinación laboral</a:t>
            </a:r>
          </a:p>
          <a:p>
            <a:pPr algn="just">
              <a:buNone/>
            </a:pPr>
            <a:r>
              <a:rPr lang="es-MX" sz="2800" dirty="0" smtClean="0"/>
              <a:t>	El hostigamiento se cobija en una relación jerárquica de autoridad y subordinación que se produce entre el acosador/a y quién es acosado/a. Por ello, la ley destaca que se trata de un acto de poder, el cual viene dado por el abuso de la autoridad en la creación de ambientes o situaciones que obligan a la persona acosada a soportar el asedio de la persona hostigadora. </a:t>
            </a:r>
            <a:endParaRPr lang="es-MX"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060848"/>
            <a:ext cx="8229600" cy="4353347"/>
          </a:xfrm>
        </p:spPr>
        <p:txBody>
          <a:bodyPr>
            <a:normAutofit/>
          </a:bodyPr>
          <a:lstStyle/>
          <a:p>
            <a:pPr>
              <a:buNone/>
            </a:pPr>
            <a:r>
              <a:rPr lang="es-MX" sz="2800" b="1" dirty="0" smtClean="0"/>
              <a:t>Comportamiento de tono sexual:</a:t>
            </a:r>
          </a:p>
          <a:p>
            <a:pPr algn="just">
              <a:buNone/>
            </a:pPr>
            <a:r>
              <a:rPr lang="es-MX" sz="2800" dirty="0" smtClean="0"/>
              <a:t>	Este elemento es clave porque lo característico de este problema radica en que se manifiesta mediante conductas que violentan los límites personales en relación al contacto físico y la sexualidad, la cuál es un ámbito íntimo y personal que debe ser compartido mediante la aceptación expresa y consciente de cada persona. </a:t>
            </a:r>
            <a:endParaRPr lang="es-MX" sz="2800" dirty="0"/>
          </a:p>
        </p:txBody>
      </p:sp>
      <p:sp>
        <p:nvSpPr>
          <p:cNvPr id="4" name="Title 1"/>
          <p:cNvSpPr>
            <a:spLocks noGrp="1"/>
          </p:cNvSpPr>
          <p:nvPr>
            <p:ph type="title"/>
          </p:nvPr>
        </p:nvSpPr>
        <p:spPr/>
        <p:txBody>
          <a:bodyPr>
            <a:normAutofit fontScale="90000"/>
          </a:bodyPr>
          <a:lstStyle/>
          <a:p>
            <a:pPr algn="l"/>
            <a:r>
              <a:rPr lang="es-MX" sz="3200" dirty="0" smtClean="0"/>
              <a:t/>
            </a:r>
            <a:br>
              <a:rPr lang="es-MX" sz="3200" dirty="0" smtClean="0"/>
            </a:br>
            <a:r>
              <a:rPr lang="es-MX" sz="4000" b="1" dirty="0" smtClean="0">
                <a:solidFill>
                  <a:srgbClr val="0070C0"/>
                </a:solidFill>
              </a:rPr>
              <a:t>Componentes en la definición de Hostigamiento sexual </a:t>
            </a:r>
            <a:endParaRPr lang="es-MX" sz="4000" b="1" dirty="0">
              <a:solidFill>
                <a:srgbClr val="0070C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solidFill>
                  <a:srgbClr val="0070C0"/>
                </a:solidFill>
              </a:rPr>
              <a:t>Otros elementos</a:t>
            </a:r>
            <a:endParaRPr lang="es-MX" b="1" dirty="0">
              <a:solidFill>
                <a:srgbClr val="0070C0"/>
              </a:solidFill>
            </a:endParaRPr>
          </a:p>
        </p:txBody>
      </p:sp>
      <p:sp>
        <p:nvSpPr>
          <p:cNvPr id="3" name="Content Placeholder 2"/>
          <p:cNvSpPr>
            <a:spLocks noGrp="1"/>
          </p:cNvSpPr>
          <p:nvPr>
            <p:ph idx="1"/>
          </p:nvPr>
        </p:nvSpPr>
        <p:spPr/>
        <p:txBody>
          <a:bodyPr>
            <a:normAutofit/>
          </a:bodyPr>
          <a:lstStyle/>
          <a:p>
            <a:pPr algn="just"/>
            <a:r>
              <a:rPr lang="es-MX" b="1" dirty="0" smtClean="0"/>
              <a:t>NO RECIPROCIDAD </a:t>
            </a:r>
            <a:r>
              <a:rPr lang="es-MX" dirty="0" smtClean="0"/>
              <a:t>de las conductas sexuales, el hostigamiento sexual consiste en el acorralamiento y fastidio que implica la demostración unilateral de deseos sexuales de una persona hacia otra. </a:t>
            </a:r>
          </a:p>
          <a:p>
            <a:r>
              <a:rPr lang="es-MX" dirty="0" smtClean="0"/>
              <a:t>Consecuencias</a:t>
            </a:r>
            <a:r>
              <a:rPr lang="es-MX" b="1" dirty="0" smtClean="0"/>
              <a:t> </a:t>
            </a:r>
            <a:r>
              <a:rPr lang="es-MX" dirty="0" smtClean="0"/>
              <a:t>del hostigamiento sexual, las cuáles pueden tener </a:t>
            </a:r>
            <a:r>
              <a:rPr lang="es-MX" b="1" dirty="0" smtClean="0"/>
              <a:t>efectos discriminatorios </a:t>
            </a:r>
            <a:r>
              <a:rPr lang="es-MX" dirty="0" smtClean="0"/>
              <a:t>para quién lo padece.</a:t>
            </a: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080120"/>
          </a:xfrm>
        </p:spPr>
        <p:txBody>
          <a:bodyPr>
            <a:normAutofit fontScale="90000"/>
          </a:bodyPr>
          <a:lstStyle/>
          <a:p>
            <a:pPr algn="l"/>
            <a:r>
              <a:rPr lang="es-MX" b="1" dirty="0" smtClean="0">
                <a:solidFill>
                  <a:srgbClr val="0070C0"/>
                </a:solidFill>
              </a:rPr>
              <a:t>¿</a:t>
            </a:r>
            <a:r>
              <a:rPr lang="es-MX" sz="3600" b="1" dirty="0" smtClean="0">
                <a:solidFill>
                  <a:srgbClr val="0070C0"/>
                </a:solidFill>
              </a:rPr>
              <a:t>En qué sentido el hostigamiento discrimina?</a:t>
            </a:r>
            <a:endParaRPr lang="es-MX" sz="3600" b="1" dirty="0">
              <a:solidFill>
                <a:srgbClr val="0070C0"/>
              </a:solidFill>
            </a:endParaRPr>
          </a:p>
        </p:txBody>
      </p:sp>
      <p:sp>
        <p:nvSpPr>
          <p:cNvPr id="3" name="Content Placeholder 2"/>
          <p:cNvSpPr>
            <a:spLocks noGrp="1"/>
          </p:cNvSpPr>
          <p:nvPr>
            <p:ph idx="1"/>
          </p:nvPr>
        </p:nvSpPr>
        <p:spPr>
          <a:xfrm>
            <a:off x="467544" y="1844824"/>
            <a:ext cx="8229600" cy="4209331"/>
          </a:xfrm>
        </p:spPr>
        <p:txBody>
          <a:bodyPr>
            <a:normAutofit fontScale="92500"/>
          </a:bodyPr>
          <a:lstStyle/>
          <a:p>
            <a:pPr algn="just">
              <a:buNone/>
            </a:pPr>
            <a:r>
              <a:rPr lang="es-MX" dirty="0" smtClean="0"/>
              <a:t>	Es un acto de discriminación, en tanto las personas hostigadas tengan razones para pensar que su negativa podría causarle problemas en el trabajo, en la contratación, ascenso o inclusive en el propio desempeño de sus actividades. Es decir, la discriminación ocurre porque el hostigamiento afecta el derecho al trabajo; lesiona la trayectoria y el acceso de las personas a las oportunidades de desarrollo profesional y laboral.</a:t>
            </a:r>
            <a:endParaRPr lang="es-MX"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pPr algn="l"/>
            <a:r>
              <a:rPr lang="es-MX" sz="3200" b="1" dirty="0" smtClean="0">
                <a:solidFill>
                  <a:srgbClr val="0070C0"/>
                </a:solidFill>
              </a:rPr>
              <a:t>Conductas que pueden constituir </a:t>
            </a:r>
            <a:br>
              <a:rPr lang="es-MX" sz="3200" b="1" dirty="0" smtClean="0">
                <a:solidFill>
                  <a:srgbClr val="0070C0"/>
                </a:solidFill>
              </a:rPr>
            </a:br>
            <a:r>
              <a:rPr lang="es-MX" sz="3200" b="1" dirty="0" smtClean="0">
                <a:solidFill>
                  <a:srgbClr val="0070C0"/>
                </a:solidFill>
              </a:rPr>
              <a:t>el acoso y hostigamiento sexual</a:t>
            </a:r>
            <a:endParaRPr lang="es-MX" sz="3200" b="1" dirty="0">
              <a:solidFill>
                <a:srgbClr val="0070C0"/>
              </a:solidFill>
            </a:endParaRPr>
          </a:p>
        </p:txBody>
      </p:sp>
      <p:sp>
        <p:nvSpPr>
          <p:cNvPr id="3" name="Content Placeholder 2"/>
          <p:cNvSpPr>
            <a:spLocks noGrp="1"/>
          </p:cNvSpPr>
          <p:nvPr>
            <p:ph idx="1"/>
          </p:nvPr>
        </p:nvSpPr>
        <p:spPr>
          <a:xfrm>
            <a:off x="395536" y="1916832"/>
            <a:ext cx="8229600" cy="4425355"/>
          </a:xfrm>
        </p:spPr>
        <p:txBody>
          <a:bodyPr/>
          <a:lstStyle/>
          <a:p>
            <a:pPr>
              <a:buNone/>
            </a:pPr>
            <a:r>
              <a:rPr lang="es-MX" b="1" dirty="0" smtClean="0"/>
              <a:t>	Verbales</a:t>
            </a:r>
          </a:p>
          <a:p>
            <a:pPr algn="just">
              <a:buNone/>
            </a:pPr>
            <a:r>
              <a:rPr lang="es-MX" b="1" dirty="0" smtClean="0"/>
              <a:t>	</a:t>
            </a:r>
            <a:r>
              <a:rPr lang="es-MX" sz="2800" dirty="0" smtClean="0"/>
              <a:t>Piropos, insinuaciones sexuales, comentarios sugestivos o alusivos a la apariencia física o forma de vestir, burlas, chistes o preguntas alusivas a lo sexual o a la vida personal, insultos, amenazas implícitas o explícitas de despido, propuestas sexuales, insinuaciones, invitaciones a citas.</a:t>
            </a:r>
            <a:endParaRPr lang="es-MX"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pPr algn="l"/>
            <a:r>
              <a:rPr lang="es-MX" sz="3200" b="1" dirty="0" smtClean="0">
                <a:solidFill>
                  <a:srgbClr val="0070C0"/>
                </a:solidFill>
              </a:rPr>
              <a:t>Conductas que pueden constituir </a:t>
            </a:r>
            <a:br>
              <a:rPr lang="es-MX" sz="3200" b="1" dirty="0" smtClean="0">
                <a:solidFill>
                  <a:srgbClr val="0070C0"/>
                </a:solidFill>
              </a:rPr>
            </a:br>
            <a:r>
              <a:rPr lang="es-MX" sz="3200" b="1" dirty="0" smtClean="0">
                <a:solidFill>
                  <a:srgbClr val="0070C0"/>
                </a:solidFill>
              </a:rPr>
              <a:t>el acoso y hostigamiento sexual</a:t>
            </a:r>
            <a:endParaRPr lang="es-MX" sz="3200" b="1" dirty="0">
              <a:solidFill>
                <a:srgbClr val="0070C0"/>
              </a:solidFill>
            </a:endParaRPr>
          </a:p>
        </p:txBody>
      </p:sp>
      <p:sp>
        <p:nvSpPr>
          <p:cNvPr id="3" name="Content Placeholder 2"/>
          <p:cNvSpPr>
            <a:spLocks noGrp="1"/>
          </p:cNvSpPr>
          <p:nvPr>
            <p:ph idx="1"/>
          </p:nvPr>
        </p:nvSpPr>
        <p:spPr>
          <a:xfrm>
            <a:off x="395536" y="1556792"/>
            <a:ext cx="8229600" cy="4425355"/>
          </a:xfrm>
        </p:spPr>
        <p:txBody>
          <a:bodyPr/>
          <a:lstStyle/>
          <a:p>
            <a:pPr>
              <a:buNone/>
            </a:pPr>
            <a:r>
              <a:rPr lang="es-MX" b="1" dirty="0" smtClean="0"/>
              <a:t>	</a:t>
            </a:r>
            <a:r>
              <a:rPr lang="es-MX" sz="2800" b="1" dirty="0" smtClean="0"/>
              <a:t> No verbales</a:t>
            </a:r>
          </a:p>
          <a:p>
            <a:pPr>
              <a:buNone/>
            </a:pPr>
            <a:endParaRPr lang="es-MX" sz="2800" b="1" dirty="0" smtClean="0"/>
          </a:p>
          <a:p>
            <a:pPr algn="just">
              <a:buNone/>
            </a:pPr>
            <a:r>
              <a:rPr lang="es-MX" sz="2800" b="1" dirty="0" smtClean="0"/>
              <a:t>	</a:t>
            </a:r>
            <a:r>
              <a:rPr lang="es-MX" sz="2800" dirty="0" smtClean="0"/>
              <a:t>Miradas insistentes, sugestivas o insultantes a distintas partes del cuerpo, silbidos, sonidos, gestos, imágenes o dibujos ofensivos y denigrantes en carteles o calendarios. </a:t>
            </a:r>
            <a:endParaRPr lang="es-MX" sz="2800" dirty="0"/>
          </a:p>
        </p:txBody>
      </p:sp>
      <p:pic>
        <p:nvPicPr>
          <p:cNvPr id="17410" name="Picture 2" descr="http://www.publimetro.com.mx/_internal/gxml!0/r0dc21o2f3vste5s7ezej9x3a10rp3w$p5v27vggrnq1zkx1xjiohv0mt6i328d/Calderon_Estancias_Infantiles-10.jpeg"/>
          <p:cNvPicPr>
            <a:picLocks noChangeAspect="1" noChangeArrowheads="1"/>
          </p:cNvPicPr>
          <p:nvPr/>
        </p:nvPicPr>
        <p:blipFill>
          <a:blip r:embed="rId2" cstate="print"/>
          <a:srcRect/>
          <a:stretch>
            <a:fillRect/>
          </a:stretch>
        </p:blipFill>
        <p:spPr bwMode="auto">
          <a:xfrm>
            <a:off x="3347864" y="4509120"/>
            <a:ext cx="2479665" cy="206084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pPr algn="l"/>
            <a:r>
              <a:rPr lang="es-MX" sz="3200" b="1" dirty="0" smtClean="0">
                <a:solidFill>
                  <a:srgbClr val="0070C0"/>
                </a:solidFill>
              </a:rPr>
              <a:t>Conductas que pueden constituir </a:t>
            </a:r>
            <a:br>
              <a:rPr lang="es-MX" sz="3200" b="1" dirty="0" smtClean="0">
                <a:solidFill>
                  <a:srgbClr val="0070C0"/>
                </a:solidFill>
              </a:rPr>
            </a:br>
            <a:r>
              <a:rPr lang="es-MX" sz="3200" b="1" dirty="0" smtClean="0">
                <a:solidFill>
                  <a:srgbClr val="0070C0"/>
                </a:solidFill>
              </a:rPr>
              <a:t>el acoso y hostigamiento sexual</a:t>
            </a:r>
            <a:endParaRPr lang="es-MX" sz="3200" b="1" dirty="0">
              <a:solidFill>
                <a:srgbClr val="0070C0"/>
              </a:solidFill>
            </a:endParaRPr>
          </a:p>
        </p:txBody>
      </p:sp>
      <p:sp>
        <p:nvSpPr>
          <p:cNvPr id="3" name="Content Placeholder 2"/>
          <p:cNvSpPr>
            <a:spLocks noGrp="1"/>
          </p:cNvSpPr>
          <p:nvPr>
            <p:ph idx="1"/>
          </p:nvPr>
        </p:nvSpPr>
        <p:spPr>
          <a:xfrm>
            <a:off x="323528" y="1484784"/>
            <a:ext cx="8229600" cy="3816424"/>
          </a:xfrm>
        </p:spPr>
        <p:txBody>
          <a:bodyPr/>
          <a:lstStyle/>
          <a:p>
            <a:pPr>
              <a:buNone/>
            </a:pPr>
            <a:r>
              <a:rPr lang="es-MX" b="1" dirty="0" smtClean="0"/>
              <a:t>	</a:t>
            </a:r>
            <a:r>
              <a:rPr lang="es-MX" sz="2800" b="1" dirty="0" smtClean="0"/>
              <a:t> Físicas</a:t>
            </a:r>
          </a:p>
          <a:p>
            <a:pPr>
              <a:buNone/>
            </a:pPr>
            <a:endParaRPr lang="es-MX" sz="2800" b="1" dirty="0" smtClean="0"/>
          </a:p>
          <a:p>
            <a:pPr algn="just">
              <a:buNone/>
            </a:pPr>
            <a:r>
              <a:rPr lang="es-MX" sz="2800" b="1" dirty="0" smtClean="0"/>
              <a:t>	</a:t>
            </a:r>
            <a:r>
              <a:rPr lang="es-MX" sz="2800" dirty="0" smtClean="0"/>
              <a:t>Contactos innecesarios y no deseados, Incluye tocamientos, pellizcos, roces corporales, besos, apretones, manoseos, abrazos o caricias, así como cualquier otro tipo de agresión que implique presionar o forzar al contacto físico o sexual e incluso el intento de violación o la realización de ésta. </a:t>
            </a:r>
            <a:endParaRPr lang="es-MX" sz="2800" dirty="0"/>
          </a:p>
        </p:txBody>
      </p:sp>
      <p:pic>
        <p:nvPicPr>
          <p:cNvPr id="16386" name="Picture 2" descr="http://www.enlineadirecta.info/fotos/acoso.gif"/>
          <p:cNvPicPr>
            <a:picLocks noChangeAspect="1" noChangeArrowheads="1"/>
          </p:cNvPicPr>
          <p:nvPr/>
        </p:nvPicPr>
        <p:blipFill>
          <a:blip r:embed="rId2" cstate="print"/>
          <a:srcRect/>
          <a:stretch>
            <a:fillRect/>
          </a:stretch>
        </p:blipFill>
        <p:spPr bwMode="auto">
          <a:xfrm>
            <a:off x="7452320" y="5013176"/>
            <a:ext cx="1163687" cy="155158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pPr algn="l"/>
            <a:r>
              <a:rPr lang="es-MX" sz="3200" b="1" dirty="0" smtClean="0">
                <a:solidFill>
                  <a:srgbClr val="0070C0"/>
                </a:solidFill>
              </a:rPr>
              <a:t>Conductas que pueden constituir </a:t>
            </a:r>
            <a:br>
              <a:rPr lang="es-MX" sz="3200" b="1" dirty="0" smtClean="0">
                <a:solidFill>
                  <a:srgbClr val="0070C0"/>
                </a:solidFill>
              </a:rPr>
            </a:br>
            <a:r>
              <a:rPr lang="es-MX" sz="3200" b="1" dirty="0" smtClean="0">
                <a:solidFill>
                  <a:srgbClr val="0070C0"/>
                </a:solidFill>
              </a:rPr>
              <a:t>el acoso y hostigamiento sexual</a:t>
            </a:r>
            <a:endParaRPr lang="es-MX" sz="3200" b="1" dirty="0">
              <a:solidFill>
                <a:srgbClr val="0070C0"/>
              </a:solidFill>
            </a:endParaRPr>
          </a:p>
        </p:txBody>
      </p:sp>
      <p:sp>
        <p:nvSpPr>
          <p:cNvPr id="3" name="Content Placeholder 2"/>
          <p:cNvSpPr>
            <a:spLocks noGrp="1"/>
          </p:cNvSpPr>
          <p:nvPr>
            <p:ph idx="1"/>
          </p:nvPr>
        </p:nvSpPr>
        <p:spPr>
          <a:xfrm>
            <a:off x="467544" y="1700808"/>
            <a:ext cx="8229600" cy="4425355"/>
          </a:xfrm>
        </p:spPr>
        <p:txBody>
          <a:bodyPr/>
          <a:lstStyle/>
          <a:p>
            <a:pPr>
              <a:buNone/>
            </a:pPr>
            <a:r>
              <a:rPr lang="es-MX" b="1" dirty="0" smtClean="0"/>
              <a:t>	</a:t>
            </a:r>
            <a:r>
              <a:rPr lang="es-MX" sz="2800" b="1" dirty="0" smtClean="0"/>
              <a:t> Virtuales</a:t>
            </a:r>
          </a:p>
          <a:p>
            <a:pPr>
              <a:buNone/>
            </a:pPr>
            <a:endParaRPr lang="es-MX" sz="2800" b="1" dirty="0" smtClean="0"/>
          </a:p>
          <a:p>
            <a:pPr algn="just">
              <a:buNone/>
            </a:pPr>
            <a:r>
              <a:rPr lang="es-MX" sz="2800" b="1" dirty="0" smtClean="0"/>
              <a:t>	</a:t>
            </a:r>
            <a:r>
              <a:rPr lang="es-MX" sz="2800" dirty="0" smtClean="0"/>
              <a:t>Envío de mensajes por correo electrónico o de texto en teléfonos celulares con imágenes y/o contenido sexual, o imágenes de mujeres desnudas o con poca ropa como protectores de pantalla en la computadora. </a:t>
            </a:r>
            <a:endParaRPr lang="es-MX" sz="2800" dirty="0"/>
          </a:p>
        </p:txBody>
      </p:sp>
      <p:pic>
        <p:nvPicPr>
          <p:cNvPr id="15362" name="Picture 2" descr="http://espaciocritico7.files.wordpress.com/2009/09/521027_zl1upe58sppaoew2cm51wtsgr5ckhx_pornografia_h151400_l.jpg?w=400&amp;h=290"/>
          <p:cNvPicPr>
            <a:picLocks noChangeAspect="1" noChangeArrowheads="1"/>
          </p:cNvPicPr>
          <p:nvPr/>
        </p:nvPicPr>
        <p:blipFill>
          <a:blip r:embed="rId2" cstate="print"/>
          <a:srcRect/>
          <a:stretch>
            <a:fillRect/>
          </a:stretch>
        </p:blipFill>
        <p:spPr bwMode="auto">
          <a:xfrm>
            <a:off x="5940152" y="4797152"/>
            <a:ext cx="2317373" cy="16800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solidFill>
                  <a:srgbClr val="0070C0"/>
                </a:solidFill>
              </a:rPr>
              <a:t>Itinerario del hostigador</a:t>
            </a:r>
            <a:endParaRPr lang="es-MX" b="1"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8229600" cy="4853136"/>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4853136">
                <a:tc>
                  <a:txBody>
                    <a:bodyPr/>
                    <a:lstStyle/>
                    <a:p>
                      <a:r>
                        <a:rPr lang="es-MX" sz="1600" dirty="0" smtClean="0"/>
                        <a:t>1. El acosador elige una víctima</a:t>
                      </a:r>
                      <a:r>
                        <a:rPr lang="es-MX" sz="1600" baseline="0" dirty="0" smtClean="0"/>
                        <a:t> subordinada </a:t>
                      </a:r>
                      <a:r>
                        <a:rPr lang="es-MX" sz="1600" baseline="0" dirty="0" smtClean="0">
                          <a:hlinkClick r:id="rId2" action="ppaction://hlinksldjump"/>
                        </a:rPr>
                        <a:t>vulnerable</a:t>
                      </a:r>
                      <a:endParaRPr lang="es-MX" sz="1600" dirty="0"/>
                    </a:p>
                  </a:txBody>
                  <a:tcPr/>
                </a:tc>
                <a:tc>
                  <a:txBody>
                    <a:bodyPr/>
                    <a:lstStyle/>
                    <a:p>
                      <a:r>
                        <a:rPr lang="es-MX" sz="1600" dirty="0" smtClean="0"/>
                        <a:t>2.</a:t>
                      </a:r>
                      <a:r>
                        <a:rPr lang="es-MX" sz="1600" baseline="0" dirty="0" smtClean="0"/>
                        <a:t> </a:t>
                      </a:r>
                      <a:r>
                        <a:rPr lang="es-MX" sz="1600" dirty="0" smtClean="0"/>
                        <a:t>Se gana la</a:t>
                      </a:r>
                      <a:r>
                        <a:rPr lang="es-MX" sz="1600" baseline="0" dirty="0" smtClean="0"/>
                        <a:t> confianza de la víctima, crea  condiciones para pasar tiempo a solas o le ofrece beneficios en el empleo </a:t>
                      </a:r>
                      <a:endParaRPr lang="es-MX" sz="1600" dirty="0"/>
                    </a:p>
                  </a:txBody>
                  <a:tcPr/>
                </a:tc>
                <a:tc>
                  <a:txBody>
                    <a:bodyPr/>
                    <a:lstStyle/>
                    <a:p>
                      <a:r>
                        <a:rPr lang="es-MX" sz="1600" dirty="0" smtClean="0"/>
                        <a:t>3. Supera el nivel de relación</a:t>
                      </a:r>
                      <a:r>
                        <a:rPr lang="es-MX" sz="1600" baseline="0" dirty="0" smtClean="0"/>
                        <a:t> como compañeros ampliando los  espacios de convivencia y asedio</a:t>
                      </a:r>
                      <a:endParaRPr lang="es-MX" sz="1600" dirty="0"/>
                    </a:p>
                  </a:txBody>
                  <a:tcPr/>
                </a:tc>
                <a:tc>
                  <a:txBody>
                    <a:bodyPr/>
                    <a:lstStyle/>
                    <a:p>
                      <a:r>
                        <a:rPr lang="es-MX" sz="1600" dirty="0" smtClean="0"/>
                        <a:t>4. Por un lado con la víctima</a:t>
                      </a:r>
                      <a:r>
                        <a:rPr lang="es-MX" sz="1600" baseline="0" dirty="0" smtClean="0"/>
                        <a:t> el hostigador inicia demandas sexuales explícitas y , por otro, con los compañeros y compañeras, deslegitima a la víctima diciendo que su trabajo no funciona y que ella le coquetea</a:t>
                      </a:r>
                      <a:endParaRPr lang="es-MX" sz="1600" dirty="0"/>
                    </a:p>
                  </a:txBody>
                  <a:tcPr/>
                </a:tc>
                <a:tc>
                  <a:txBody>
                    <a:bodyPr/>
                    <a:lstStyle/>
                    <a:p>
                      <a:r>
                        <a:rPr lang="es-MX" sz="1600" dirty="0" smtClean="0"/>
                        <a:t>5. Además de que</a:t>
                      </a:r>
                      <a:r>
                        <a:rPr lang="es-MX" sz="1600" baseline="0" dirty="0" smtClean="0"/>
                        <a:t> el  asedio sexual es constante, amenaza a la víctima con represalias</a:t>
                      </a:r>
                      <a:endParaRPr lang="es-MX" sz="1600" dirty="0"/>
                    </a:p>
                  </a:txBody>
                  <a:tcPr/>
                </a:tc>
                <a:tc>
                  <a:txBody>
                    <a:bodyPr/>
                    <a:lstStyle/>
                    <a:p>
                      <a:r>
                        <a:rPr lang="es-MX" sz="1600" dirty="0" smtClean="0"/>
                        <a:t>6. El acosador</a:t>
                      </a:r>
                      <a:r>
                        <a:rPr lang="es-MX" sz="1600" baseline="0" dirty="0" smtClean="0"/>
                        <a:t> pasa al asalto utilizando su posición de poder y/o la fuerza física</a:t>
                      </a:r>
                      <a:endParaRPr lang="es-MX" sz="16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s-MX" sz="3600" b="1" dirty="0" smtClean="0">
                <a:solidFill>
                  <a:srgbClr val="0070C0"/>
                </a:solidFill>
              </a:rPr>
              <a:t>Mujeres más afectadas por el hostigamiento sexual</a:t>
            </a:r>
            <a:endParaRPr lang="es-MX" sz="3600" b="1" dirty="0">
              <a:solidFill>
                <a:srgbClr val="0070C0"/>
              </a:solidFill>
            </a:endParaRPr>
          </a:p>
        </p:txBody>
      </p:sp>
      <p:sp>
        <p:nvSpPr>
          <p:cNvPr id="3" name="Content Placeholder 2"/>
          <p:cNvSpPr>
            <a:spLocks noGrp="1"/>
          </p:cNvSpPr>
          <p:nvPr>
            <p:ph idx="1"/>
          </p:nvPr>
        </p:nvSpPr>
        <p:spPr>
          <a:xfrm>
            <a:off x="467544" y="1772816"/>
            <a:ext cx="8229600" cy="4525963"/>
          </a:xfrm>
        </p:spPr>
        <p:txBody>
          <a:bodyPr>
            <a:normAutofit fontScale="92500" lnSpcReduction="20000"/>
          </a:bodyPr>
          <a:lstStyle/>
          <a:p>
            <a:pPr algn="just"/>
            <a:r>
              <a:rPr lang="es-MX" dirty="0" smtClean="0"/>
              <a:t>Las jóvenes que recién inician su trayectoria laboral</a:t>
            </a:r>
          </a:p>
          <a:p>
            <a:pPr algn="just"/>
            <a:r>
              <a:rPr lang="es-MX" dirty="0" smtClean="0"/>
              <a:t>Las divorciadas, separadas o viudas</a:t>
            </a:r>
          </a:p>
          <a:p>
            <a:pPr algn="just"/>
            <a:r>
              <a:rPr lang="es-MX" dirty="0" smtClean="0"/>
              <a:t>Las mujeres de recién ingreso, sin importar la edad</a:t>
            </a:r>
          </a:p>
          <a:p>
            <a:pPr algn="just"/>
            <a:r>
              <a:rPr lang="es-MX" dirty="0" smtClean="0"/>
              <a:t>Las mujeres que participan en trabajos precarios, sin contrato colectivo de trabajo o en ambientes en que predominan los hombres</a:t>
            </a:r>
          </a:p>
          <a:p>
            <a:pPr algn="just"/>
            <a:r>
              <a:rPr lang="es-MX" dirty="0" smtClean="0"/>
              <a:t>Mujeres con alguna discapacidad física</a:t>
            </a:r>
          </a:p>
          <a:p>
            <a:pPr algn="just"/>
            <a:r>
              <a:rPr lang="es-MX" dirty="0" smtClean="0"/>
              <a:t>Las mujeres indígenas</a:t>
            </a:r>
          </a:p>
          <a:p>
            <a:endParaRPr lang="es-MX"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9552" y="1484784"/>
            <a:ext cx="8229600" cy="4525963"/>
          </a:xfrm>
        </p:spPr>
        <p:txBody>
          <a:bodyPr/>
          <a:lstStyle/>
          <a:p>
            <a:pPr>
              <a:buNone/>
            </a:pPr>
            <a:r>
              <a:rPr lang="es-MX" dirty="0" smtClean="0"/>
              <a:t>	</a:t>
            </a:r>
          </a:p>
          <a:p>
            <a:pPr algn="just">
              <a:buNone/>
            </a:pPr>
            <a:r>
              <a:rPr lang="es-MX" dirty="0" smtClean="0"/>
              <a:t>	</a:t>
            </a:r>
            <a:r>
              <a:rPr lang="es-MX" sz="4800" dirty="0" smtClean="0"/>
              <a:t>La manera de entender y abordar un problema resulta vital para solucionarlo. </a:t>
            </a:r>
            <a:endParaRPr lang="es-MX" sz="4800"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MX" b="1" dirty="0" smtClean="0">
                <a:solidFill>
                  <a:srgbClr val="0070C0"/>
                </a:solidFill>
              </a:rPr>
              <a:t>Comportamiento de la </a:t>
            </a:r>
            <a:br>
              <a:rPr lang="es-MX" b="1" dirty="0" smtClean="0">
                <a:solidFill>
                  <a:srgbClr val="0070C0"/>
                </a:solidFill>
              </a:rPr>
            </a:br>
            <a:r>
              <a:rPr lang="es-MX" b="1" dirty="0" smtClean="0">
                <a:solidFill>
                  <a:srgbClr val="0070C0"/>
                </a:solidFill>
              </a:rPr>
              <a:t>persona hostigada</a:t>
            </a:r>
            <a:endParaRPr lang="es-MX" b="1"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7859216" cy="4853136"/>
        </p:xfrm>
        <a:graphic>
          <a:graphicData uri="http://schemas.openxmlformats.org/drawingml/2006/table">
            <a:tbl>
              <a:tblPr firstRow="1" bandRow="1">
                <a:tableStyleId>{5C22544A-7EE6-4342-B048-85BDC9FD1C3A}</a:tableStyleId>
              </a:tblPr>
              <a:tblGrid>
                <a:gridCol w="3929608"/>
                <a:gridCol w="3929608"/>
              </a:tblGrid>
              <a:tr h="4853136">
                <a:tc>
                  <a:txBody>
                    <a:bodyPr/>
                    <a:lstStyle/>
                    <a:p>
                      <a:r>
                        <a:rPr lang="es-MX" sz="2000" dirty="0" smtClean="0"/>
                        <a:t>Una</a:t>
                      </a:r>
                      <a:r>
                        <a:rPr lang="es-MX" sz="2000" baseline="0" dirty="0" smtClean="0"/>
                        <a:t> primera reacción de la persona hostigada es la confusión, porque experimenta un proceso de duda y dificultades para reconocer la situación que esta viviendo</a:t>
                      </a:r>
                      <a:endParaRPr lang="es-MX" sz="2000" dirty="0"/>
                    </a:p>
                  </a:txBody>
                  <a:tcPr/>
                </a:tc>
                <a:tc>
                  <a:txBody>
                    <a:bodyPr/>
                    <a:lstStyle/>
                    <a:p>
                      <a:r>
                        <a:rPr lang="es-MX" sz="2000" dirty="0" smtClean="0"/>
                        <a:t>Si bien el comportamiento de la persona</a:t>
                      </a:r>
                      <a:r>
                        <a:rPr lang="es-MX" sz="2000" baseline="0" dirty="0" smtClean="0"/>
                        <a:t> va a estar determinado por la información que dispone y según el tiempo de ambiente en que se desempeñe, es muy común que sufra de angustia, incertidumbre ausentismo, baja productividad, depresión, enojo, frustración por la incapacidad de tener soluciones, e incluso el dilema de la renuncia</a:t>
                      </a:r>
                      <a:endParaRPr lang="es-MX" sz="20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MX" b="1" dirty="0" smtClean="0">
                <a:solidFill>
                  <a:srgbClr val="0070C0"/>
                </a:solidFill>
              </a:rPr>
              <a:t>Causas del hostigamiento</a:t>
            </a:r>
            <a:br>
              <a:rPr lang="es-MX" b="1" dirty="0" smtClean="0">
                <a:solidFill>
                  <a:srgbClr val="0070C0"/>
                </a:solidFill>
              </a:rPr>
            </a:br>
            <a:r>
              <a:rPr lang="es-MX" b="1" dirty="0" smtClean="0">
                <a:solidFill>
                  <a:srgbClr val="0070C0"/>
                </a:solidFill>
              </a:rPr>
              <a:t> sexual</a:t>
            </a:r>
            <a:endParaRPr lang="es-MX" b="1" dirty="0">
              <a:solidFill>
                <a:srgbClr val="0070C0"/>
              </a:solidFill>
            </a:endParaRPr>
          </a:p>
        </p:txBody>
      </p:sp>
      <p:sp>
        <p:nvSpPr>
          <p:cNvPr id="3" name="Content Placeholder 2"/>
          <p:cNvSpPr>
            <a:spLocks noGrp="1"/>
          </p:cNvSpPr>
          <p:nvPr>
            <p:ph idx="1"/>
          </p:nvPr>
        </p:nvSpPr>
        <p:spPr/>
        <p:txBody>
          <a:bodyPr/>
          <a:lstStyle/>
          <a:p>
            <a:r>
              <a:rPr lang="es-MX" dirty="0" smtClean="0">
                <a:hlinkClick r:id="rId2" action="ppaction://hlinksldjump"/>
              </a:rPr>
              <a:t>Estereotipos</a:t>
            </a:r>
            <a:r>
              <a:rPr lang="es-MX" dirty="0" smtClean="0"/>
              <a:t> de género en torno a la sexualidad </a:t>
            </a:r>
          </a:p>
          <a:p>
            <a:r>
              <a:rPr lang="es-MX" dirty="0" smtClean="0"/>
              <a:t>Tolerancia institucional, falta de sanción moral e impunidad</a:t>
            </a:r>
          </a:p>
          <a:p>
            <a:r>
              <a:rPr lang="es-MX" dirty="0" smtClean="0"/>
              <a:t>Falta de mecanismos de prevención, atención y sanción</a:t>
            </a:r>
          </a:p>
          <a:p>
            <a:r>
              <a:rPr lang="es-MX" dirty="0" smtClean="0"/>
              <a:t>Falta de una cultura de denuncia por miedo a represalias o despido</a:t>
            </a:r>
          </a:p>
          <a:p>
            <a:endParaRPr lang="es-MX"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96752"/>
            <a:ext cx="8229600" cy="5174035"/>
          </a:xfrm>
        </p:spPr>
        <p:txBody>
          <a:bodyPr>
            <a:normAutofit fontScale="92500" lnSpcReduction="10000"/>
          </a:bodyPr>
          <a:lstStyle/>
          <a:p>
            <a:pPr algn="just">
              <a:buNone/>
            </a:pPr>
            <a:r>
              <a:rPr lang="es-MX" dirty="0" smtClean="0"/>
              <a:t>	Las mujeres en primera instancia son juzgadas por sus comportamientos morales en relación a la sexualidad, antes que considerar el papel del agresor en espacios vitales de las personas. </a:t>
            </a:r>
          </a:p>
          <a:p>
            <a:pPr algn="just">
              <a:buNone/>
            </a:pPr>
            <a:r>
              <a:rPr lang="es-MX" dirty="0" smtClean="0"/>
              <a:t>	De esta forma, no sólo son culpabilizadas, sino que además son castigadas al exigirles que demuestren que su conducta y su moral no provocaron la agresión y cuando deciden denunciar, son ellas quienes deben aportar las pruebas de las conductas masculinas de acoso y hostigamiento sexual.</a:t>
            </a:r>
            <a:endParaRPr lang="es-MX"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solidFill>
                  <a:srgbClr val="0070C0"/>
                </a:solidFill>
              </a:rPr>
              <a:t>Consecuencias</a:t>
            </a:r>
            <a:endParaRPr lang="es-MX" b="1" dirty="0">
              <a:solidFill>
                <a:srgbClr val="0070C0"/>
              </a:solidFill>
            </a:endParaRPr>
          </a:p>
        </p:txBody>
      </p:sp>
      <p:sp>
        <p:nvSpPr>
          <p:cNvPr id="3" name="Content Placeholder 2"/>
          <p:cNvSpPr>
            <a:spLocks noGrp="1"/>
          </p:cNvSpPr>
          <p:nvPr>
            <p:ph idx="1"/>
          </p:nvPr>
        </p:nvSpPr>
        <p:spPr>
          <a:xfrm>
            <a:off x="457200" y="1988840"/>
            <a:ext cx="8229600" cy="4137323"/>
          </a:xfrm>
        </p:spPr>
        <p:txBody>
          <a:bodyPr/>
          <a:lstStyle/>
          <a:p>
            <a:r>
              <a:rPr lang="es-MX" dirty="0" smtClean="0"/>
              <a:t>A nivel individual, institucional y social</a:t>
            </a:r>
          </a:p>
          <a:p>
            <a:endParaRPr lang="es-MX" dirty="0" smtClean="0"/>
          </a:p>
          <a:p>
            <a:r>
              <a:rPr lang="es-MX" dirty="0" smtClean="0"/>
              <a:t>Pueden ser en el ámbito de los Derechos, la Salud, lo Laboral o lo Familiar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solidFill>
                  <a:srgbClr val="0070C0"/>
                </a:solidFill>
              </a:rPr>
              <a:t>Consecuencias</a:t>
            </a:r>
            <a:endParaRPr lang="es-MX" b="1" dirty="0">
              <a:solidFill>
                <a:srgbClr val="0070C0"/>
              </a:solidFill>
            </a:endParaRPr>
          </a:p>
        </p:txBody>
      </p:sp>
      <p:graphicFrame>
        <p:nvGraphicFramePr>
          <p:cNvPr id="9" name="Content Placeholder 8"/>
          <p:cNvGraphicFramePr>
            <a:graphicFrameLocks noGrp="1"/>
          </p:cNvGraphicFramePr>
          <p:nvPr>
            <p:ph idx="1"/>
          </p:nvPr>
        </p:nvGraphicFramePr>
        <p:xfrm>
          <a:off x="539552" y="1196752"/>
          <a:ext cx="8229600" cy="5577840"/>
        </p:xfrm>
        <a:graphic>
          <a:graphicData uri="http://schemas.openxmlformats.org/drawingml/2006/table">
            <a:tbl>
              <a:tblPr firstRow="1" bandRow="1">
                <a:tableStyleId>{3C2FFA5D-87B4-456A-9821-1D502468CF0F}</a:tableStyleId>
              </a:tblPr>
              <a:tblGrid>
                <a:gridCol w="2057400"/>
                <a:gridCol w="2057400"/>
                <a:gridCol w="2057400"/>
                <a:gridCol w="2057400"/>
              </a:tblGrid>
              <a:tr h="358730">
                <a:tc>
                  <a:txBody>
                    <a:bodyPr/>
                    <a:lstStyle/>
                    <a:p>
                      <a:pPr algn="ctr"/>
                      <a:r>
                        <a:rPr lang="es-MX" dirty="0" smtClean="0"/>
                        <a:t>Nivel</a:t>
                      </a:r>
                      <a:endParaRPr lang="es-MX" b="1" dirty="0"/>
                    </a:p>
                  </a:txBody>
                  <a:tcPr/>
                </a:tc>
                <a:tc gridSpan="2">
                  <a:txBody>
                    <a:bodyPr/>
                    <a:lstStyle/>
                    <a:p>
                      <a:pPr algn="ctr"/>
                      <a:r>
                        <a:rPr lang="es-MX" dirty="0" smtClean="0"/>
                        <a:t>Ámbito</a:t>
                      </a:r>
                      <a:endParaRPr lang="es-MX" b="1" dirty="0"/>
                    </a:p>
                  </a:txBody>
                  <a:tcPr/>
                </a:tc>
                <a:tc hMerge="1">
                  <a:txBody>
                    <a:bodyPr/>
                    <a:lstStyle/>
                    <a:p>
                      <a:endParaRPr lang="es-MX" b="1" dirty="0"/>
                    </a:p>
                  </a:txBody>
                  <a:tcPr/>
                </a:tc>
                <a:tc>
                  <a:txBody>
                    <a:bodyPr/>
                    <a:lstStyle/>
                    <a:p>
                      <a:pPr algn="ctr"/>
                      <a:r>
                        <a:rPr lang="es-MX" dirty="0" smtClean="0"/>
                        <a:t>Efectos</a:t>
                      </a:r>
                      <a:endParaRPr lang="es-MX" b="1" dirty="0"/>
                    </a:p>
                  </a:txBody>
                  <a:tcPr/>
                </a:tc>
              </a:tr>
              <a:tr h="358730">
                <a:tc rowSpan="5">
                  <a:txBody>
                    <a:bodyPr/>
                    <a:lstStyle/>
                    <a:p>
                      <a:pPr algn="ctr"/>
                      <a:r>
                        <a:rPr lang="es-MX" dirty="0" smtClean="0"/>
                        <a:t>Individual</a:t>
                      </a:r>
                      <a:endParaRPr lang="es-MX" dirty="0"/>
                    </a:p>
                  </a:txBody>
                  <a:tcPr anchor="ctr"/>
                </a:tc>
                <a:tc rowSpan="3">
                  <a:txBody>
                    <a:bodyPr/>
                    <a:lstStyle/>
                    <a:p>
                      <a:pPr algn="ctr"/>
                      <a:r>
                        <a:rPr lang="es-MX" dirty="0" smtClean="0"/>
                        <a:t>Derechos</a:t>
                      </a:r>
                      <a:endParaRPr lang="es-MX" dirty="0"/>
                    </a:p>
                  </a:txBody>
                  <a:tcPr anchor="ctr"/>
                </a:tc>
                <a:tc>
                  <a:txBody>
                    <a:bodyPr/>
                    <a:lstStyle/>
                    <a:p>
                      <a:pPr algn="ctr"/>
                      <a:r>
                        <a:rPr lang="es-MX" dirty="0" smtClean="0"/>
                        <a:t>Humanos</a:t>
                      </a:r>
                    </a:p>
                  </a:txBody>
                  <a:tcPr anchor="ctr"/>
                </a:tc>
                <a:tc rowSpan="3">
                  <a:txBody>
                    <a:bodyPr/>
                    <a:lstStyle/>
                    <a:p>
                      <a:r>
                        <a:rPr lang="es-MX" dirty="0" smtClean="0"/>
                        <a:t>Transgresión de los derechos humanos y sexuales de las trabajadoras o trabajadores</a:t>
                      </a:r>
                      <a:endParaRPr lang="es-MX" dirty="0"/>
                    </a:p>
                  </a:txBody>
                  <a:tcPr/>
                </a:tc>
              </a:tr>
              <a:tr h="358730">
                <a:tc vMerge="1">
                  <a:txBody>
                    <a:bodyPr/>
                    <a:lstStyle/>
                    <a:p>
                      <a:endParaRPr lang="es-MX" dirty="0"/>
                    </a:p>
                  </a:txBody>
                  <a:tcPr/>
                </a:tc>
                <a:tc vMerge="1">
                  <a:txBody>
                    <a:bodyPr/>
                    <a:lstStyle/>
                    <a:p>
                      <a:endParaRPr lang="es-MX" dirty="0"/>
                    </a:p>
                  </a:txBody>
                  <a:tcPr/>
                </a:tc>
                <a:tc>
                  <a:txBody>
                    <a:bodyPr/>
                    <a:lstStyle/>
                    <a:p>
                      <a:pPr algn="ctr"/>
                      <a:r>
                        <a:rPr lang="es-MX" dirty="0" smtClean="0"/>
                        <a:t>Laborales</a:t>
                      </a:r>
                      <a:endParaRPr lang="es-MX" dirty="0"/>
                    </a:p>
                  </a:txBody>
                  <a:tcPr anchor="ctr"/>
                </a:tc>
                <a:tc vMerge="1">
                  <a:txBody>
                    <a:bodyPr/>
                    <a:lstStyle/>
                    <a:p>
                      <a:endParaRPr lang="es-MX" dirty="0"/>
                    </a:p>
                  </a:txBody>
                  <a:tcPr/>
                </a:tc>
              </a:tr>
              <a:tr h="697803">
                <a:tc vMerge="1">
                  <a:txBody>
                    <a:bodyPr/>
                    <a:lstStyle/>
                    <a:p>
                      <a:endParaRPr lang="es-MX" dirty="0"/>
                    </a:p>
                  </a:txBody>
                  <a:tcPr/>
                </a:tc>
                <a:tc vMerge="1">
                  <a:txBody>
                    <a:bodyPr/>
                    <a:lstStyle/>
                    <a:p>
                      <a:endParaRPr lang="es-MX" dirty="0"/>
                    </a:p>
                  </a:txBody>
                  <a:tcPr/>
                </a:tc>
                <a:tc>
                  <a:txBody>
                    <a:bodyPr/>
                    <a:lstStyle/>
                    <a:p>
                      <a:pPr algn="ctr"/>
                      <a:r>
                        <a:rPr lang="es-MX" dirty="0" smtClean="0"/>
                        <a:t>Sexuales</a:t>
                      </a:r>
                      <a:endParaRPr lang="es-MX" dirty="0"/>
                    </a:p>
                  </a:txBody>
                  <a:tcPr anchor="ctr"/>
                </a:tc>
                <a:tc vMerge="1">
                  <a:txBody>
                    <a:bodyPr/>
                    <a:lstStyle/>
                    <a:p>
                      <a:endParaRPr lang="es-MX" dirty="0"/>
                    </a:p>
                  </a:txBody>
                  <a:tcPr/>
                </a:tc>
              </a:tr>
              <a:tr h="1945985">
                <a:tc vMerge="1">
                  <a:txBody>
                    <a:bodyPr/>
                    <a:lstStyle/>
                    <a:p>
                      <a:endParaRPr lang="es-MX" dirty="0"/>
                    </a:p>
                  </a:txBody>
                  <a:tcPr/>
                </a:tc>
                <a:tc rowSpan="2">
                  <a:txBody>
                    <a:bodyPr/>
                    <a:lstStyle/>
                    <a:p>
                      <a:pPr algn="ctr"/>
                      <a:r>
                        <a:rPr lang="es-MX" dirty="0" smtClean="0"/>
                        <a:t>Salud</a:t>
                      </a:r>
                      <a:endParaRPr lang="es-MX" dirty="0"/>
                    </a:p>
                  </a:txBody>
                  <a:tcPr anchor="ctr"/>
                </a:tc>
                <a:tc>
                  <a:txBody>
                    <a:bodyPr/>
                    <a:lstStyle/>
                    <a:p>
                      <a:pPr algn="ctr"/>
                      <a:r>
                        <a:rPr lang="es-MX" dirty="0" smtClean="0"/>
                        <a:t>Física</a:t>
                      </a:r>
                      <a:endParaRPr lang="es-MX" dirty="0"/>
                    </a:p>
                  </a:txBody>
                  <a:tcPr anchor="ctr"/>
                </a:tc>
                <a:tc>
                  <a:txBody>
                    <a:bodyPr/>
                    <a:lstStyle/>
                    <a:p>
                      <a:r>
                        <a:rPr lang="es-MX" dirty="0" smtClean="0"/>
                        <a:t>Dolor</a:t>
                      </a:r>
                      <a:r>
                        <a:rPr lang="es-MX" baseline="0" dirty="0" smtClean="0"/>
                        <a:t> de cabeza, tensión muscular, trastornos gastrointestinales, alergias, maltrato físico, abuso sexual, violación</a:t>
                      </a:r>
                      <a:endParaRPr lang="es-MX" dirty="0"/>
                    </a:p>
                  </a:txBody>
                  <a:tcPr/>
                </a:tc>
              </a:tr>
              <a:tr h="1680623">
                <a:tc vMerge="1">
                  <a:txBody>
                    <a:bodyPr/>
                    <a:lstStyle/>
                    <a:p>
                      <a:endParaRPr lang="es-MX" dirty="0"/>
                    </a:p>
                  </a:txBody>
                  <a:tcPr/>
                </a:tc>
                <a:tc vMerge="1">
                  <a:txBody>
                    <a:bodyPr/>
                    <a:lstStyle/>
                    <a:p>
                      <a:endParaRPr lang="es-MX" dirty="0"/>
                    </a:p>
                  </a:txBody>
                  <a:tcPr anchor="ctr"/>
                </a:tc>
                <a:tc>
                  <a:txBody>
                    <a:bodyPr/>
                    <a:lstStyle/>
                    <a:p>
                      <a:pPr algn="ctr"/>
                      <a:r>
                        <a:rPr lang="es-MX" dirty="0" smtClean="0"/>
                        <a:t>Psicológica</a:t>
                      </a:r>
                      <a:endParaRPr lang="es-MX" dirty="0"/>
                    </a:p>
                  </a:txBody>
                  <a:tcPr anchor="ctr"/>
                </a:tc>
                <a:tc>
                  <a:txBody>
                    <a:bodyPr/>
                    <a:lstStyle/>
                    <a:p>
                      <a:r>
                        <a:rPr lang="es-MX" dirty="0" smtClean="0"/>
                        <a:t>Depresión, ansiedad, angustia, irritabilidad, agresividad, insomnio, baja</a:t>
                      </a:r>
                      <a:r>
                        <a:rPr lang="es-MX" baseline="0" dirty="0" smtClean="0"/>
                        <a:t> autoestima</a:t>
                      </a:r>
                      <a:endParaRPr lang="es-MX"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solidFill>
                  <a:srgbClr val="0070C0"/>
                </a:solidFill>
              </a:rPr>
              <a:t>Consecuencias</a:t>
            </a:r>
            <a:endParaRPr lang="es-MX" b="1" dirty="0">
              <a:solidFill>
                <a:srgbClr val="0070C0"/>
              </a:solidFill>
            </a:endParaRPr>
          </a:p>
        </p:txBody>
      </p:sp>
      <p:graphicFrame>
        <p:nvGraphicFramePr>
          <p:cNvPr id="9" name="Content Placeholder 8"/>
          <p:cNvGraphicFramePr>
            <a:graphicFrameLocks noGrp="1"/>
          </p:cNvGraphicFramePr>
          <p:nvPr>
            <p:ph idx="1"/>
          </p:nvPr>
        </p:nvGraphicFramePr>
        <p:xfrm>
          <a:off x="539552" y="1196752"/>
          <a:ext cx="8229600" cy="5486400"/>
        </p:xfrm>
        <a:graphic>
          <a:graphicData uri="http://schemas.openxmlformats.org/drawingml/2006/table">
            <a:tbl>
              <a:tblPr firstRow="1" bandRow="1">
                <a:tableStyleId>{3C2FFA5D-87B4-456A-9821-1D502468CF0F}</a:tableStyleId>
              </a:tblPr>
              <a:tblGrid>
                <a:gridCol w="2057400"/>
                <a:gridCol w="2057400"/>
                <a:gridCol w="2057400"/>
                <a:gridCol w="2057400"/>
              </a:tblGrid>
              <a:tr h="358730">
                <a:tc>
                  <a:txBody>
                    <a:bodyPr/>
                    <a:lstStyle/>
                    <a:p>
                      <a:pPr algn="ctr"/>
                      <a:r>
                        <a:rPr lang="es-MX" dirty="0" smtClean="0"/>
                        <a:t>Nivel</a:t>
                      </a:r>
                      <a:endParaRPr lang="es-MX" b="1" dirty="0"/>
                    </a:p>
                  </a:txBody>
                  <a:tcPr/>
                </a:tc>
                <a:tc gridSpan="2">
                  <a:txBody>
                    <a:bodyPr/>
                    <a:lstStyle/>
                    <a:p>
                      <a:pPr algn="ctr"/>
                      <a:r>
                        <a:rPr lang="es-MX" dirty="0" smtClean="0"/>
                        <a:t>Ámbito</a:t>
                      </a:r>
                      <a:endParaRPr lang="es-MX" b="1" dirty="0"/>
                    </a:p>
                  </a:txBody>
                  <a:tcPr/>
                </a:tc>
                <a:tc hMerge="1">
                  <a:txBody>
                    <a:bodyPr/>
                    <a:lstStyle/>
                    <a:p>
                      <a:endParaRPr lang="es-MX" b="1" dirty="0"/>
                    </a:p>
                  </a:txBody>
                  <a:tcPr/>
                </a:tc>
                <a:tc>
                  <a:txBody>
                    <a:bodyPr/>
                    <a:lstStyle/>
                    <a:p>
                      <a:pPr algn="ctr"/>
                      <a:r>
                        <a:rPr lang="es-MX" dirty="0" smtClean="0"/>
                        <a:t>Efectos</a:t>
                      </a:r>
                      <a:endParaRPr lang="es-MX" b="1" dirty="0"/>
                    </a:p>
                  </a:txBody>
                  <a:tcPr/>
                </a:tc>
              </a:tr>
              <a:tr h="1415263">
                <a:tc rowSpan="2">
                  <a:txBody>
                    <a:bodyPr/>
                    <a:lstStyle/>
                    <a:p>
                      <a:pPr algn="ctr"/>
                      <a:r>
                        <a:rPr lang="es-MX" dirty="0" smtClean="0"/>
                        <a:t>Institucional</a:t>
                      </a:r>
                      <a:endParaRPr lang="es-MX" dirty="0"/>
                    </a:p>
                  </a:txBody>
                  <a:tcPr anchor="ctr"/>
                </a:tc>
                <a:tc rowSpan="2">
                  <a:txBody>
                    <a:bodyPr/>
                    <a:lstStyle/>
                    <a:p>
                      <a:pPr algn="ctr"/>
                      <a:r>
                        <a:rPr lang="es-MX" dirty="0" smtClean="0"/>
                        <a:t>Laboral</a:t>
                      </a:r>
                      <a:endParaRPr lang="es-MX" dirty="0"/>
                    </a:p>
                  </a:txBody>
                  <a:tcPr anchor="ctr"/>
                </a:tc>
                <a:tc>
                  <a:txBody>
                    <a:bodyPr/>
                    <a:lstStyle/>
                    <a:p>
                      <a:r>
                        <a:rPr lang="es-MX" dirty="0" smtClean="0"/>
                        <a:t>Desarrollo Profesional</a:t>
                      </a:r>
                    </a:p>
                  </a:txBody>
                  <a:tcPr anchor="ctr"/>
                </a:tc>
                <a:tc>
                  <a:txBody>
                    <a:bodyPr/>
                    <a:lstStyle/>
                    <a:p>
                      <a:r>
                        <a:rPr lang="es-MX" dirty="0" smtClean="0"/>
                        <a:t>Discriminación,</a:t>
                      </a:r>
                      <a:r>
                        <a:rPr lang="es-MX" baseline="0" dirty="0" smtClean="0"/>
                        <a:t> segregación ocupacional, condiciones laborales inseguras, falta de oportunidades, aumentos de riesgos laborales, disminución de la productividad</a:t>
                      </a:r>
                      <a:endParaRPr lang="es-MX" dirty="0"/>
                    </a:p>
                  </a:txBody>
                  <a:tcPr/>
                </a:tc>
              </a:tr>
              <a:tr h="1945985">
                <a:tc vMerge="1">
                  <a:txBody>
                    <a:bodyPr/>
                    <a:lstStyle/>
                    <a:p>
                      <a:endParaRPr lang="es-MX" dirty="0"/>
                    </a:p>
                  </a:txBody>
                  <a:tcPr/>
                </a:tc>
                <a:tc vMerge="1">
                  <a:txBody>
                    <a:bodyPr/>
                    <a:lstStyle/>
                    <a:p>
                      <a:pPr algn="ctr"/>
                      <a:endParaRPr lang="es-MX" dirty="0"/>
                    </a:p>
                  </a:txBody>
                  <a:tcPr anchor="ctr"/>
                </a:tc>
                <a:tc>
                  <a:txBody>
                    <a:bodyPr/>
                    <a:lstStyle/>
                    <a:p>
                      <a:pPr algn="ctr"/>
                      <a:r>
                        <a:rPr lang="es-MX" dirty="0" smtClean="0"/>
                        <a:t>Desarrollo económico</a:t>
                      </a:r>
                      <a:endParaRPr lang="es-MX" dirty="0"/>
                    </a:p>
                  </a:txBody>
                  <a:tcPr anchor="ctr"/>
                </a:tc>
                <a:tc>
                  <a:txBody>
                    <a:bodyPr/>
                    <a:lstStyle/>
                    <a:p>
                      <a:r>
                        <a:rPr lang="es-MX" dirty="0" smtClean="0"/>
                        <a:t>Desempleo, pobreza, discriminación</a:t>
                      </a:r>
                      <a:r>
                        <a:rPr lang="es-MX" baseline="0" dirty="0" smtClean="0"/>
                        <a:t> salarial, perdida de seguridad social, disminución de la calidad de vida</a:t>
                      </a:r>
                      <a:endParaRPr lang="es-MX"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solidFill>
                  <a:srgbClr val="0070C0"/>
                </a:solidFill>
              </a:rPr>
              <a:t>Consecuencias</a:t>
            </a:r>
            <a:endParaRPr lang="es-MX" b="1" dirty="0">
              <a:solidFill>
                <a:srgbClr val="0070C0"/>
              </a:solidFill>
            </a:endParaRPr>
          </a:p>
        </p:txBody>
      </p:sp>
      <p:graphicFrame>
        <p:nvGraphicFramePr>
          <p:cNvPr id="9" name="Content Placeholder 8"/>
          <p:cNvGraphicFramePr>
            <a:graphicFrameLocks noGrp="1"/>
          </p:cNvGraphicFramePr>
          <p:nvPr>
            <p:ph idx="1"/>
          </p:nvPr>
        </p:nvGraphicFramePr>
        <p:xfrm>
          <a:off x="539552" y="1772816"/>
          <a:ext cx="8229600" cy="4341343"/>
        </p:xfrm>
        <a:graphic>
          <a:graphicData uri="http://schemas.openxmlformats.org/drawingml/2006/table">
            <a:tbl>
              <a:tblPr firstRow="1" bandRow="1">
                <a:tableStyleId>{3C2FFA5D-87B4-456A-9821-1D502468CF0F}</a:tableStyleId>
              </a:tblPr>
              <a:tblGrid>
                <a:gridCol w="2057400"/>
                <a:gridCol w="2057400"/>
                <a:gridCol w="2057400"/>
                <a:gridCol w="2057400"/>
              </a:tblGrid>
              <a:tr h="358730">
                <a:tc>
                  <a:txBody>
                    <a:bodyPr/>
                    <a:lstStyle/>
                    <a:p>
                      <a:pPr algn="ctr"/>
                      <a:r>
                        <a:rPr lang="es-MX" dirty="0" smtClean="0"/>
                        <a:t>Nivel</a:t>
                      </a:r>
                      <a:endParaRPr lang="es-MX" b="1" dirty="0"/>
                    </a:p>
                  </a:txBody>
                  <a:tcPr/>
                </a:tc>
                <a:tc gridSpan="2">
                  <a:txBody>
                    <a:bodyPr/>
                    <a:lstStyle/>
                    <a:p>
                      <a:pPr algn="ctr"/>
                      <a:r>
                        <a:rPr lang="es-MX" dirty="0" smtClean="0"/>
                        <a:t>Ámbito</a:t>
                      </a:r>
                      <a:endParaRPr lang="es-MX" b="1" dirty="0"/>
                    </a:p>
                  </a:txBody>
                  <a:tcPr/>
                </a:tc>
                <a:tc hMerge="1">
                  <a:txBody>
                    <a:bodyPr/>
                    <a:lstStyle/>
                    <a:p>
                      <a:endParaRPr lang="es-MX" b="1" dirty="0"/>
                    </a:p>
                  </a:txBody>
                  <a:tcPr/>
                </a:tc>
                <a:tc>
                  <a:txBody>
                    <a:bodyPr/>
                    <a:lstStyle/>
                    <a:p>
                      <a:pPr algn="ctr"/>
                      <a:r>
                        <a:rPr lang="es-MX" dirty="0" smtClean="0"/>
                        <a:t>Efectos</a:t>
                      </a:r>
                      <a:endParaRPr lang="es-MX" b="1" dirty="0"/>
                    </a:p>
                  </a:txBody>
                  <a:tcPr/>
                </a:tc>
              </a:tr>
              <a:tr h="1415263">
                <a:tc rowSpan="2">
                  <a:txBody>
                    <a:bodyPr/>
                    <a:lstStyle/>
                    <a:p>
                      <a:pPr algn="ctr"/>
                      <a:r>
                        <a:rPr lang="es-MX" dirty="0" smtClean="0"/>
                        <a:t>Social</a:t>
                      </a:r>
                      <a:endParaRPr lang="es-MX" dirty="0"/>
                    </a:p>
                  </a:txBody>
                  <a:tcPr anchor="ctr"/>
                </a:tc>
                <a:tc rowSpan="2">
                  <a:txBody>
                    <a:bodyPr/>
                    <a:lstStyle/>
                    <a:p>
                      <a:pPr algn="ctr"/>
                      <a:r>
                        <a:rPr lang="es-MX" dirty="0" smtClean="0"/>
                        <a:t>Familiar</a:t>
                      </a:r>
                      <a:endParaRPr lang="es-MX" dirty="0"/>
                    </a:p>
                  </a:txBody>
                  <a:tcPr anchor="ctr"/>
                </a:tc>
                <a:tc>
                  <a:txBody>
                    <a:bodyPr/>
                    <a:lstStyle/>
                    <a:p>
                      <a:r>
                        <a:rPr lang="es-MX" dirty="0" smtClean="0"/>
                        <a:t>Relaciones interpersonales</a:t>
                      </a:r>
                    </a:p>
                  </a:txBody>
                  <a:tcPr anchor="ctr"/>
                </a:tc>
                <a:tc>
                  <a:txBody>
                    <a:bodyPr/>
                    <a:lstStyle/>
                    <a:p>
                      <a:r>
                        <a:rPr lang="es-MX" baseline="0" dirty="0" smtClean="0"/>
                        <a:t>Mala comunicación, tensión, irritabilidad</a:t>
                      </a:r>
                      <a:endParaRPr lang="es-MX" dirty="0"/>
                    </a:p>
                  </a:txBody>
                  <a:tcPr/>
                </a:tc>
              </a:tr>
              <a:tr h="1945985">
                <a:tc vMerge="1">
                  <a:txBody>
                    <a:bodyPr/>
                    <a:lstStyle/>
                    <a:p>
                      <a:endParaRPr lang="es-MX" dirty="0"/>
                    </a:p>
                  </a:txBody>
                  <a:tcPr/>
                </a:tc>
                <a:tc vMerge="1">
                  <a:txBody>
                    <a:bodyPr/>
                    <a:lstStyle/>
                    <a:p>
                      <a:pPr algn="ctr"/>
                      <a:endParaRPr lang="es-MX" dirty="0"/>
                    </a:p>
                  </a:txBody>
                  <a:tcPr anchor="ctr"/>
                </a:tc>
                <a:tc>
                  <a:txBody>
                    <a:bodyPr/>
                    <a:lstStyle/>
                    <a:p>
                      <a:r>
                        <a:rPr lang="es-MX" dirty="0" smtClean="0"/>
                        <a:t>Calidad de vida</a:t>
                      </a:r>
                      <a:endParaRPr lang="es-MX" dirty="0"/>
                    </a:p>
                  </a:txBody>
                  <a:tcPr anchor="ctr"/>
                </a:tc>
                <a:tc>
                  <a:txBody>
                    <a:bodyPr/>
                    <a:lstStyle/>
                    <a:p>
                      <a:r>
                        <a:rPr lang="es-MX" dirty="0" smtClean="0"/>
                        <a:t>Derivado de la pérdida</a:t>
                      </a:r>
                      <a:r>
                        <a:rPr lang="es-MX" baseline="0" dirty="0" smtClean="0"/>
                        <a:t> del empleo por renuncia o despido pueden disminuir los recursos económicos de la familia y su acceso a la seguridad social</a:t>
                      </a:r>
                      <a:endParaRPr lang="es-MX"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MX" sz="3200" b="1" dirty="0" smtClean="0">
                <a:solidFill>
                  <a:srgbClr val="0070C0"/>
                </a:solidFill>
              </a:rPr>
              <a:t>¿Qué no es el acoso y hostigamiento </a:t>
            </a:r>
            <a:br>
              <a:rPr lang="es-MX" sz="3200" b="1" dirty="0" smtClean="0">
                <a:solidFill>
                  <a:srgbClr val="0070C0"/>
                </a:solidFill>
              </a:rPr>
            </a:br>
            <a:r>
              <a:rPr lang="es-MX" sz="3200" b="1" dirty="0" smtClean="0">
                <a:solidFill>
                  <a:srgbClr val="0070C0"/>
                </a:solidFill>
              </a:rPr>
              <a:t>sexual?</a:t>
            </a:r>
            <a:endParaRPr lang="es-MX" sz="3200" dirty="0">
              <a:solidFill>
                <a:srgbClr val="0070C0"/>
              </a:solidFill>
            </a:endParaRPr>
          </a:p>
        </p:txBody>
      </p:sp>
      <p:sp>
        <p:nvSpPr>
          <p:cNvPr id="3" name="Content Placeholder 2"/>
          <p:cNvSpPr>
            <a:spLocks noGrp="1"/>
          </p:cNvSpPr>
          <p:nvPr>
            <p:ph idx="1"/>
          </p:nvPr>
        </p:nvSpPr>
        <p:spPr>
          <a:xfrm>
            <a:off x="457200" y="1844824"/>
            <a:ext cx="8229600" cy="4281339"/>
          </a:xfrm>
        </p:spPr>
        <p:txBody>
          <a:bodyPr/>
          <a:lstStyle/>
          <a:p>
            <a:r>
              <a:rPr lang="es-MX" dirty="0" smtClean="0"/>
              <a:t>Acoso laboral o </a:t>
            </a:r>
            <a:r>
              <a:rPr lang="es-MX" i="1" dirty="0" err="1" smtClean="0"/>
              <a:t>mobbing</a:t>
            </a:r>
            <a:endParaRPr lang="es-MX" i="1" dirty="0" smtClean="0"/>
          </a:p>
          <a:p>
            <a:pPr>
              <a:buNone/>
            </a:pPr>
            <a:endParaRPr lang="es-MX" i="1" dirty="0" smtClean="0"/>
          </a:p>
          <a:p>
            <a:pPr>
              <a:buNone/>
            </a:pPr>
            <a:endParaRPr lang="es-MX" i="1" dirty="0" smtClean="0"/>
          </a:p>
          <a:p>
            <a:r>
              <a:rPr lang="es-MX" dirty="0" smtClean="0"/>
              <a:t>Coqueteo</a:t>
            </a:r>
            <a:endParaRPr lang="es-MX"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dirty="0" err="1" smtClean="0">
                <a:solidFill>
                  <a:srgbClr val="0070C0"/>
                </a:solidFill>
              </a:rPr>
              <a:t>Mobbing</a:t>
            </a:r>
            <a:endParaRPr lang="es-MX" dirty="0">
              <a:solidFill>
                <a:srgbClr val="0070C0"/>
              </a:solidFill>
            </a:endParaRPr>
          </a:p>
        </p:txBody>
      </p:sp>
      <p:sp>
        <p:nvSpPr>
          <p:cNvPr id="3" name="Content Placeholder 2"/>
          <p:cNvSpPr>
            <a:spLocks noGrp="1"/>
          </p:cNvSpPr>
          <p:nvPr>
            <p:ph idx="1"/>
          </p:nvPr>
        </p:nvSpPr>
        <p:spPr/>
        <p:txBody>
          <a:bodyPr>
            <a:normAutofit fontScale="92500" lnSpcReduction="10000"/>
          </a:bodyPr>
          <a:lstStyle/>
          <a:p>
            <a:pPr algn="just">
              <a:buNone/>
            </a:pPr>
            <a:r>
              <a:rPr lang="es-MX" dirty="0" smtClean="0"/>
              <a:t>	El acoso laboral conocido con el término anglosajón </a:t>
            </a:r>
            <a:r>
              <a:rPr lang="es-MX" b="1" i="1" dirty="0" err="1" smtClean="0"/>
              <a:t>mobbing</a:t>
            </a:r>
            <a:r>
              <a:rPr lang="es-MX" dirty="0" smtClean="0"/>
              <a:t> consiste en acciones de intimidación moral, social o psicológica de forma sistemática y persistente que atentan contra la dignidad o la integridad de las personas en sus lugares de trabajo. </a:t>
            </a:r>
          </a:p>
          <a:p>
            <a:pPr algn="just">
              <a:buNone/>
            </a:pPr>
            <a:r>
              <a:rPr lang="es-MX" dirty="0" smtClean="0"/>
              <a:t>	Constituye una forma muy frecuente de violencia que se produce en el ámbito laboral y puede ser ejercida por agresores de jerarquías superiores, iguales o incluso inferiores a la víctima.</a:t>
            </a:r>
            <a:endParaRPr lang="es-MX"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MX" sz="3600" b="1" dirty="0" smtClean="0">
                <a:solidFill>
                  <a:srgbClr val="0070C0"/>
                </a:solidFill>
              </a:rPr>
              <a:t>Conductas típicas del </a:t>
            </a:r>
            <a:r>
              <a:rPr lang="es-MX" sz="3600" b="1" dirty="0" err="1" smtClean="0">
                <a:solidFill>
                  <a:srgbClr val="0070C0"/>
                </a:solidFill>
              </a:rPr>
              <a:t>Mobbing</a:t>
            </a:r>
            <a:endParaRPr lang="es-MX" sz="3600" b="1" dirty="0">
              <a:solidFill>
                <a:srgbClr val="0070C0"/>
              </a:solidFill>
            </a:endParaRPr>
          </a:p>
        </p:txBody>
      </p:sp>
      <p:sp>
        <p:nvSpPr>
          <p:cNvPr id="3" name="Content Placeholder 2"/>
          <p:cNvSpPr>
            <a:spLocks noGrp="1"/>
          </p:cNvSpPr>
          <p:nvPr>
            <p:ph idx="1"/>
          </p:nvPr>
        </p:nvSpPr>
        <p:spPr>
          <a:xfrm>
            <a:off x="539552" y="1412776"/>
            <a:ext cx="8229600" cy="4824536"/>
          </a:xfrm>
        </p:spPr>
        <p:txBody>
          <a:bodyPr>
            <a:normAutofit fontScale="55000" lnSpcReduction="20000"/>
          </a:bodyPr>
          <a:lstStyle/>
          <a:p>
            <a:endParaRPr lang="es-MX" dirty="0" smtClean="0"/>
          </a:p>
          <a:p>
            <a:pPr algn="just"/>
            <a:r>
              <a:rPr lang="es-MX" sz="3800" dirty="0" smtClean="0"/>
              <a:t>Asignar tareas o proyectos con plazos que se saben imposibles de cumplir </a:t>
            </a:r>
          </a:p>
          <a:p>
            <a:pPr algn="just"/>
            <a:r>
              <a:rPr lang="es-MX" sz="3800" dirty="0" smtClean="0"/>
              <a:t>Sobrecargar de trabajo selectivamente a la víctima </a:t>
            </a:r>
          </a:p>
          <a:p>
            <a:pPr algn="just"/>
            <a:r>
              <a:rPr lang="es-MX" sz="3800" dirty="0" smtClean="0"/>
              <a:t>Tratarle de una manera diferente o discriminatoria, usar medidas exclusivas contra él/ella, con vistas a estigmatizarlo(a), excluirlo(a), discriminarlo(a) o ridiculizarlo(a) </a:t>
            </a:r>
          </a:p>
          <a:p>
            <a:pPr algn="just"/>
            <a:r>
              <a:rPr lang="es-MX" sz="3800" dirty="0" smtClean="0"/>
              <a:t>Ignorar a la víctima </a:t>
            </a:r>
          </a:p>
          <a:p>
            <a:pPr algn="just"/>
            <a:r>
              <a:rPr lang="es-MX" sz="3800" dirty="0" smtClean="0"/>
              <a:t>Monitorear o controlar malintencionadamente su trabajo con vistas a atacarle o a encontrarle faltas o formas de acusarle de algo </a:t>
            </a:r>
          </a:p>
          <a:p>
            <a:pPr algn="just"/>
            <a:r>
              <a:rPr lang="es-MX" sz="3800" dirty="0" smtClean="0"/>
              <a:t>Invadir la privacidad del acosado –interviniendo su correo, su teléfono, revisando sus documentos o archivos, etc. </a:t>
            </a:r>
          </a:p>
          <a:p>
            <a:pPr algn="just"/>
            <a:r>
              <a:rPr lang="es-MX" sz="3800" dirty="0" smtClean="0"/>
              <a:t>Animar a otros compañeros(as) a participar en cualquiera de las acciones anteriores mediante la persuasión, la coacción o el abuso de autoridad </a:t>
            </a:r>
          </a:p>
          <a:p>
            <a:endParaRPr lang="es-MX" dirty="0" smtClean="0"/>
          </a:p>
          <a:p>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30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30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3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3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28800"/>
            <a:ext cx="8229600" cy="4525963"/>
          </a:xfrm>
        </p:spPr>
        <p:txBody>
          <a:bodyPr/>
          <a:lstStyle/>
          <a:p>
            <a:pPr algn="just">
              <a:buNone/>
            </a:pPr>
            <a:r>
              <a:rPr lang="es-MX" dirty="0" smtClean="0"/>
              <a:t>	</a:t>
            </a:r>
            <a:r>
              <a:rPr lang="es-MX" sz="4400" dirty="0" smtClean="0"/>
              <a:t>La forma en la que se defina el acoso y hostigamiento sexual será decisiva para impulsar acciones efectivas de prevención y atención. </a:t>
            </a:r>
            <a:endParaRPr lang="es-MX" sz="4400"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solidFill>
                  <a:srgbClr val="0070C0"/>
                </a:solidFill>
              </a:rPr>
              <a:t>El coqueteo</a:t>
            </a:r>
            <a:endParaRPr lang="es-MX" dirty="0">
              <a:solidFill>
                <a:srgbClr val="0070C0"/>
              </a:solidFill>
            </a:endParaRPr>
          </a:p>
        </p:txBody>
      </p:sp>
      <p:sp>
        <p:nvSpPr>
          <p:cNvPr id="3" name="Content Placeholder 2"/>
          <p:cNvSpPr>
            <a:spLocks noGrp="1"/>
          </p:cNvSpPr>
          <p:nvPr>
            <p:ph idx="1"/>
          </p:nvPr>
        </p:nvSpPr>
        <p:spPr>
          <a:xfrm>
            <a:off x="323528" y="1484784"/>
            <a:ext cx="8229600" cy="4896544"/>
          </a:xfrm>
        </p:spPr>
        <p:txBody>
          <a:bodyPr>
            <a:normAutofit fontScale="85000" lnSpcReduction="20000"/>
          </a:bodyPr>
          <a:lstStyle/>
          <a:p>
            <a:pPr algn="just">
              <a:buNone/>
            </a:pPr>
            <a:r>
              <a:rPr lang="es-MX" dirty="0" smtClean="0"/>
              <a:t>	Mediante el coqueteo, las personas expresan su deseo o interés sexual o emocional hacia otras. El mismo implica el despliegue de miradas, mensajes corporales, verbales o insinuaciones que le hacen saber a la persona que los recibe, que es objeto de la simpatía y atracción de quien los emite. En suma, se trata de un comportamiento propio de la sexualidad humana que puede ser reconfortante y estimulante siempre y cuando sea </a:t>
            </a:r>
            <a:r>
              <a:rPr lang="es-MX" b="1" dirty="0" smtClean="0">
                <a:solidFill>
                  <a:srgbClr val="0070C0"/>
                </a:solidFill>
              </a:rPr>
              <a:t>mutuamente aceptado</a:t>
            </a:r>
            <a:r>
              <a:rPr lang="es-MX" dirty="0" smtClean="0"/>
              <a:t>. En algunas ocasiones, el coqueteo es el preludio de un encuentro sexual ocasional o de una relación de pareja. Esta forma de interrelación humana también es conocida como </a:t>
            </a:r>
            <a:r>
              <a:rPr lang="es-MX" i="1" dirty="0" smtClean="0"/>
              <a:t>ligue, ligar o flirtear.</a:t>
            </a:r>
            <a:endParaRPr lang="es-MX"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0070C0"/>
                </a:solidFill>
              </a:rPr>
              <a:t>Política UACJ</a:t>
            </a:r>
            <a:endParaRPr lang="es-ES" dirty="0"/>
          </a:p>
        </p:txBody>
      </p:sp>
      <p:sp>
        <p:nvSpPr>
          <p:cNvPr id="3" name="2 Marcador de contenido"/>
          <p:cNvSpPr>
            <a:spLocks noGrp="1"/>
          </p:cNvSpPr>
          <p:nvPr>
            <p:ph idx="1"/>
          </p:nvPr>
        </p:nvSpPr>
        <p:spPr/>
        <p:txBody>
          <a:bodyPr>
            <a:normAutofit fontScale="62500" lnSpcReduction="20000"/>
          </a:bodyPr>
          <a:lstStyle/>
          <a:p>
            <a:r>
              <a:rPr lang="es-MX" b="1" dirty="0" smtClean="0"/>
              <a:t>La UACJ comprometida hacia la igualdad da a conocer a la comunidad universitaria su nueva política de Equidad:</a:t>
            </a:r>
            <a:endParaRPr lang="es-ES" dirty="0" smtClean="0"/>
          </a:p>
          <a:p>
            <a:pPr>
              <a:buNone/>
            </a:pPr>
            <a:r>
              <a:rPr lang="es-MX" b="1" dirty="0" smtClean="0"/>
              <a:t> </a:t>
            </a:r>
            <a:endParaRPr lang="es-ES" dirty="0" smtClean="0"/>
          </a:p>
          <a:p>
            <a:r>
              <a:rPr lang="es-MX" dirty="0" smtClean="0"/>
              <a:t>La Universidad Autónoma de Ciudad Juárez con base en su  perspectiva humanista y de justicia social  valora las diferentes expresiones y manifestaciones de la vida humana, busca  consolidar  su identidad y  valores  comprometiéndose a fomentar la convivencia armoniosa entre hombres y mujeres en un  ambiente de respeto a la diversidad  libre de hostigamiento, violencia y cualquier práctica discriminatoria, fomentando en toda la comunidad universitaria el  mejoramiento de la calidad de vida,  condiciones de trabajo dignas e igualitarias  y un  clima organizacional armónico, en un entorno de respeto y equidad a través de procesos de planeación participativa, la aplicación de la normatividad, la mejora continua de los procesos administrativos y difundir oportunamente los avances de la comunidad universitaria en torno a los problemas de género y la equidad.</a:t>
            </a:r>
            <a:endParaRPr lang="es-ES" dirty="0" smtClean="0"/>
          </a:p>
          <a:p>
            <a:endParaRPr lang="es-ES" dirty="0"/>
          </a:p>
        </p:txBody>
      </p:sp>
    </p:spTree>
    <p:extLst>
      <p:ext uri="{BB962C8B-B14F-4D97-AF65-F5344CB8AC3E}">
        <p14:creationId xmlns:p14="http://schemas.microsoft.com/office/powerpoint/2010/main" xmlns="" val="26547313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143000"/>
          </a:xfrm>
        </p:spPr>
        <p:txBody>
          <a:bodyPr>
            <a:noAutofit/>
          </a:bodyPr>
          <a:lstStyle/>
          <a:p>
            <a:r>
              <a:rPr lang="es-MX" sz="3600" dirty="0" smtClean="0"/>
              <a:t>Base legal para prevenir el Hostigamiento y Acoso Sexual</a:t>
            </a:r>
            <a:endParaRPr lang="es-MX" sz="3600" dirty="0"/>
          </a:p>
        </p:txBody>
      </p:sp>
      <p:sp>
        <p:nvSpPr>
          <p:cNvPr id="3" name="Content Placeholder 2"/>
          <p:cNvSpPr>
            <a:spLocks noGrp="1"/>
          </p:cNvSpPr>
          <p:nvPr>
            <p:ph idx="1"/>
          </p:nvPr>
        </p:nvSpPr>
        <p:spPr>
          <a:xfrm>
            <a:off x="457200" y="2215405"/>
            <a:ext cx="8229600" cy="4525963"/>
          </a:xfrm>
        </p:spPr>
        <p:txBody>
          <a:bodyPr/>
          <a:lstStyle/>
          <a:p>
            <a:pPr algn="just"/>
            <a:r>
              <a:rPr lang="es-MX" sz="2000" b="1" dirty="0" smtClean="0"/>
              <a:t>Ley General de Acceso de las Mujeres a una Vida Libre de Violencia: </a:t>
            </a:r>
            <a:r>
              <a:rPr lang="es-MX" sz="2000" dirty="0" smtClean="0"/>
              <a:t>En el artículo 13 del mismo ordenamiento legal se señala que el </a:t>
            </a:r>
            <a:r>
              <a:rPr lang="es-MX" sz="2000" b="1" dirty="0" smtClean="0"/>
              <a:t>hostigamiento sexual </a:t>
            </a:r>
            <a:r>
              <a:rPr lang="es-MX" sz="2000" dirty="0" smtClean="0"/>
              <a:t>es el ejercicio del poder, en una relación de subordinación real de la víctima frente al agresor en los ámbitos laboral y/o escolar, el cual se expresa en conductas verbales, físicas o ambas, relacionadas con la sexualidad de connotación lasciva. Por su parte, el </a:t>
            </a:r>
            <a:r>
              <a:rPr lang="es-MX" sz="2000" b="1" dirty="0" smtClean="0"/>
              <a:t>acoso sexual </a:t>
            </a:r>
            <a:r>
              <a:rPr lang="es-MX" sz="2000" dirty="0" smtClean="0"/>
              <a:t>se define como una forma de violencia en la que, si bien no existe la subordinación, hay un ejercicio abusivo de poder que conlleva a un estado de indefensión y de riesgo para la víctima, independientemente de que se realice en uno o varios eventos</a:t>
            </a:r>
            <a:r>
              <a:rPr lang="es-MX" sz="1600" dirty="0" smtClean="0"/>
              <a:t>		 </a:t>
            </a:r>
          </a:p>
          <a:p>
            <a:pPr marL="457200" lvl="1" indent="0" algn="just">
              <a:buNone/>
            </a:pPr>
            <a:endParaRPr lang="es-MX" sz="1600" dirty="0"/>
          </a:p>
          <a:p>
            <a:pPr marL="457200" lvl="1" indent="0" algn="just">
              <a:buNone/>
            </a:pPr>
            <a:r>
              <a:rPr lang="es-MX" sz="1600" dirty="0" smtClean="0"/>
              <a:t>Nota </a:t>
            </a:r>
            <a:r>
              <a:rPr lang="es-MX" sz="1600" dirty="0"/>
              <a:t>consultada en la página Web </a:t>
            </a:r>
            <a:endParaRPr lang="es-MX" sz="1600" dirty="0" smtClean="0"/>
          </a:p>
          <a:p>
            <a:pPr marL="457200" lvl="1" indent="0">
              <a:buNone/>
            </a:pPr>
            <a:r>
              <a:rPr lang="es-MX" sz="1600" u="sng" dirty="0" smtClean="0">
                <a:hlinkClick r:id="rId2"/>
              </a:rPr>
              <a:t>http</a:t>
            </a:r>
            <a:r>
              <a:rPr lang="es-MX" sz="1600" u="sng" dirty="0">
                <a:hlinkClick r:id="rId2"/>
              </a:rPr>
              <a:t>://</a:t>
            </a:r>
            <a:r>
              <a:rPr lang="es-MX" sz="1600" u="sng" dirty="0" smtClean="0">
                <a:hlinkClick r:id="rId2"/>
              </a:rPr>
              <a:t>www.eluniversal.com.mx/cultura/w135944.html</a:t>
            </a:r>
            <a:r>
              <a:rPr lang="es-MX" sz="1600" dirty="0" smtClean="0"/>
              <a:t>   , </a:t>
            </a:r>
            <a:r>
              <a:rPr lang="es-MX" sz="1000" dirty="0"/>
              <a:t>el </a:t>
            </a:r>
            <a:r>
              <a:rPr lang="es-MX" sz="1000" dirty="0" smtClean="0"/>
              <a:t>17  </a:t>
            </a:r>
            <a:r>
              <a:rPr lang="es-MX" sz="1000" dirty="0"/>
              <a:t>de abril de 2009. </a:t>
            </a:r>
          </a:p>
        </p:txBody>
      </p:sp>
    </p:spTree>
    <p:extLst>
      <p:ext uri="{BB962C8B-B14F-4D97-AF65-F5344CB8AC3E}">
        <p14:creationId xmlns:p14="http://schemas.microsoft.com/office/powerpoint/2010/main" xmlns="" val="396915342"/>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28600" y="274638"/>
            <a:ext cx="8610600" cy="5897562"/>
          </a:xfrm>
        </p:spPr>
        <p:txBody>
          <a:bodyPr>
            <a:normAutofit fontScale="90000"/>
          </a:bodyPr>
          <a:lstStyle/>
          <a:p>
            <a:r>
              <a:rPr lang="es-MX" smtClean="0"/>
              <a:t/>
            </a:r>
            <a:br>
              <a:rPr lang="es-MX" smtClean="0"/>
            </a:br>
            <a:r>
              <a:rPr lang="es-MX" smtClean="0"/>
              <a:t/>
            </a:r>
            <a:br>
              <a:rPr lang="es-MX" smtClean="0"/>
            </a:br>
            <a:r>
              <a:rPr lang="es-MX" smtClean="0"/>
              <a:t/>
            </a:r>
            <a:br>
              <a:rPr lang="es-MX" smtClean="0"/>
            </a:br>
            <a:r>
              <a:rPr lang="es-MX" smtClean="0"/>
              <a:t/>
            </a:r>
            <a:br>
              <a:rPr lang="es-MX" smtClean="0"/>
            </a:br>
            <a:r>
              <a:rPr lang="es-MX" smtClean="0"/>
              <a:t/>
            </a:r>
            <a:br>
              <a:rPr lang="es-MX" smtClean="0"/>
            </a:br>
            <a:r>
              <a:rPr lang="es-MX" smtClean="0"/>
              <a:t>¿A dónde acudir?</a:t>
            </a:r>
            <a:br>
              <a:rPr lang="es-MX" smtClean="0"/>
            </a:br>
            <a:r>
              <a:rPr lang="es-MX" smtClean="0"/>
              <a:t>*</a:t>
            </a:r>
            <a:r>
              <a:rPr lang="es-MX" sz="3200" b="1" smtClean="0"/>
              <a:t>Defensoría de los Derechos Universitarios</a:t>
            </a:r>
            <a:br>
              <a:rPr lang="es-MX" sz="3200" b="1" smtClean="0"/>
            </a:br>
            <a:r>
              <a:rPr lang="es-MX" sz="3200" smtClean="0"/>
              <a:t>ICSA, Edificio W, 2do. Piso</a:t>
            </a:r>
            <a:br>
              <a:rPr lang="es-MX" sz="3200" smtClean="0"/>
            </a:br>
            <a:r>
              <a:rPr lang="es-MX" sz="3200" smtClean="0"/>
              <a:t>Responsable: Dr. Víctor Orozco Orozco</a:t>
            </a:r>
            <a:br>
              <a:rPr lang="es-MX" sz="3200" smtClean="0"/>
            </a:br>
            <a:r>
              <a:rPr lang="es-MX" sz="3200" smtClean="0"/>
              <a:t/>
            </a:r>
            <a:br>
              <a:rPr lang="es-MX" sz="3200" smtClean="0"/>
            </a:br>
            <a:r>
              <a:rPr lang="es-MX" sz="3200" b="1" smtClean="0"/>
              <a:t>*Centro de Justicia para Mujeres</a:t>
            </a:r>
            <a:r>
              <a:rPr lang="es-MX" sz="3200" smtClean="0"/>
              <a:t/>
            </a:r>
            <a:br>
              <a:rPr lang="es-MX" sz="3200" smtClean="0"/>
            </a:br>
            <a:r>
              <a:rPr lang="es-MX" sz="3200" smtClean="0"/>
              <a:t>Sanders # 310, Col. Sta. Rosa</a:t>
            </a:r>
            <a:br>
              <a:rPr lang="es-MX" sz="3200" smtClean="0"/>
            </a:br>
            <a:r>
              <a:rPr lang="es-MX" sz="3200" smtClean="0"/>
              <a:t>Tel.- 629-33-00 Ext. 58100</a:t>
            </a:r>
            <a:br>
              <a:rPr lang="es-MX" sz="3200" smtClean="0"/>
            </a:br>
            <a:r>
              <a:rPr lang="es-MX" sz="3200" smtClean="0"/>
              <a:t/>
            </a:r>
            <a:br>
              <a:rPr lang="es-MX" sz="3200" smtClean="0"/>
            </a:br>
            <a:r>
              <a:rPr lang="es-MX" sz="3200" smtClean="0"/>
              <a:t/>
            </a:r>
            <a:br>
              <a:rPr lang="es-MX" sz="3200" smtClean="0"/>
            </a:br>
            <a:r>
              <a:rPr lang="es-MX" sz="3200" smtClean="0"/>
              <a:t/>
            </a:r>
            <a:br>
              <a:rPr lang="es-MX" sz="3200" smtClean="0"/>
            </a:br>
            <a:r>
              <a:rPr lang="es-MX" smtClean="0"/>
              <a:t/>
            </a:r>
            <a:br>
              <a:rPr lang="es-MX" smtClean="0"/>
            </a:br>
            <a:r>
              <a:rPr lang="es-MX" smtClean="0"/>
              <a:t> </a:t>
            </a:r>
            <a:br>
              <a:rPr lang="es-MX" smtClean="0"/>
            </a:br>
            <a:endParaRPr lang="en-US" smtClean="0"/>
          </a:p>
        </p:txBody>
      </p:sp>
      <p:pic>
        <p:nvPicPr>
          <p:cNvPr id="4" name="Picture 2"/>
          <p:cNvPicPr>
            <a:picLocks noGrp="1" noChangeAspect="1" noChangeArrowheads="1"/>
          </p:cNvPicPr>
          <p:nvPr>
            <p:ph idx="1"/>
          </p:nvPr>
        </p:nvPicPr>
        <p:blipFill>
          <a:blip r:embed="rId3" cstate="print"/>
          <a:srcRect/>
          <a:stretch>
            <a:fillRect/>
          </a:stretch>
        </p:blipFill>
        <p:spPr>
          <a:xfrm>
            <a:off x="533400" y="457200"/>
            <a:ext cx="1600200" cy="594192"/>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extLst>
      <p:ext uri="{BB962C8B-B14F-4D97-AF65-F5344CB8AC3E}">
        <p14:creationId xmlns:p14="http://schemas.microsoft.com/office/powerpoint/2010/main" xmlns="" val="3621348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MX" sz="3600" b="1" dirty="0" smtClean="0">
                <a:solidFill>
                  <a:srgbClr val="0070C0"/>
                </a:solidFill>
              </a:rPr>
              <a:t>Violencia basada en el género</a:t>
            </a:r>
            <a:endParaRPr lang="es-MX" sz="3600" b="1" dirty="0">
              <a:solidFill>
                <a:srgbClr val="0070C0"/>
              </a:solidFill>
            </a:endParaRPr>
          </a:p>
        </p:txBody>
      </p:sp>
      <p:sp>
        <p:nvSpPr>
          <p:cNvPr id="3" name="Content Placeholder 2"/>
          <p:cNvSpPr>
            <a:spLocks noGrp="1"/>
          </p:cNvSpPr>
          <p:nvPr>
            <p:ph idx="1"/>
          </p:nvPr>
        </p:nvSpPr>
        <p:spPr/>
        <p:txBody>
          <a:bodyPr>
            <a:normAutofit fontScale="92500"/>
          </a:bodyPr>
          <a:lstStyle/>
          <a:p>
            <a:pPr algn="just"/>
            <a:r>
              <a:rPr lang="es-MX" dirty="0" smtClean="0"/>
              <a:t>Es todo acto de agresión física, psicológica, económica o patrimonial que se produzca entre las personas justificado en las diferencias de poder, autoridad y subordinación existentes entre mujeres y hombres (o lo que lo simboliza)</a:t>
            </a:r>
          </a:p>
          <a:p>
            <a:pPr algn="just"/>
            <a:r>
              <a:rPr lang="es-MX" dirty="0" smtClean="0"/>
              <a:t>Algunas practicas de esta violencia son: Violación y agresión sexual; violencia doméstica; tráfico sexual; embarazo forzado, esterilización forzada, entre otras.</a:t>
            </a:r>
            <a:endParaRPr lang="es-MX"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solidFill>
                  <a:srgbClr val="0070C0"/>
                </a:solidFill>
              </a:rPr>
              <a:t>Hostigamiento sexual</a:t>
            </a:r>
            <a:endParaRPr lang="es-MX" b="1" dirty="0">
              <a:solidFill>
                <a:srgbClr val="0070C0"/>
              </a:solidFill>
            </a:endParaRPr>
          </a:p>
        </p:txBody>
      </p:sp>
      <p:sp>
        <p:nvSpPr>
          <p:cNvPr id="3" name="Content Placeholder 2"/>
          <p:cNvSpPr>
            <a:spLocks noGrp="1"/>
          </p:cNvSpPr>
          <p:nvPr>
            <p:ph idx="1"/>
          </p:nvPr>
        </p:nvSpPr>
        <p:spPr/>
        <p:txBody>
          <a:bodyPr>
            <a:normAutofit lnSpcReduction="10000"/>
          </a:bodyPr>
          <a:lstStyle/>
          <a:p>
            <a:endParaRPr lang="es-MX" dirty="0" smtClean="0"/>
          </a:p>
          <a:p>
            <a:pPr algn="just"/>
            <a:r>
              <a:rPr lang="es-MX" dirty="0" smtClean="0"/>
              <a:t> En el artículo 13 de la Ley General de Acceso de las Mujeres a una Vida Libre de Violencia se define el hostigamiento sexual como</a:t>
            </a:r>
            <a:r>
              <a:rPr lang="es-MX" b="1" dirty="0" smtClean="0"/>
              <a:t> el ejercicio del poder que se realiza en el marco de una relación de subordinación laboral y/o escolar. Se expresa en conductas verbales, físicas o ambas, relacionadas con la sexualidad y de connotación lasciva. </a:t>
            </a:r>
            <a:endParaRPr lang="es-MX"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s-MX" dirty="0" smtClean="0">
                <a:solidFill>
                  <a:schemeClr val="accent1">
                    <a:lumMod val="60000"/>
                    <a:lumOff val="40000"/>
                  </a:schemeClr>
                </a:solidFill>
              </a:rPr>
              <a:t>Hostigamiento</a:t>
            </a:r>
            <a:endParaRPr lang="es-MX" dirty="0">
              <a:solidFill>
                <a:schemeClr val="accent1">
                  <a:lumMod val="60000"/>
                  <a:lumOff val="40000"/>
                </a:schemeClr>
              </a:solidFill>
            </a:endParaRPr>
          </a:p>
        </p:txBody>
      </p:sp>
      <p:sp>
        <p:nvSpPr>
          <p:cNvPr id="3075" name="Rectangle 3"/>
          <p:cNvSpPr>
            <a:spLocks noGrp="1" noChangeArrowheads="1"/>
          </p:cNvSpPr>
          <p:nvPr>
            <p:ph type="body" idx="1"/>
          </p:nvPr>
        </p:nvSpPr>
        <p:spPr>
          <a:xfrm>
            <a:off x="228600" y="1524000"/>
            <a:ext cx="8534400" cy="1295400"/>
          </a:xfrm>
        </p:spPr>
        <p:txBody>
          <a:bodyPr/>
          <a:lstStyle/>
          <a:p>
            <a:pPr marL="0" indent="0">
              <a:buNone/>
            </a:pPr>
            <a:r>
              <a:rPr lang="es-MX" sz="2500" dirty="0" smtClean="0"/>
              <a:t>“Consiste en cualquier tipo de acercamiento sexual no deseado, requerimientos de favores sexuales y cualquier otra conducta verbal o física de naturaleza sexual”</a:t>
            </a:r>
            <a:endParaRPr lang="es-MX" sz="2500" dirty="0"/>
          </a:p>
        </p:txBody>
      </p:sp>
      <p:sp>
        <p:nvSpPr>
          <p:cNvPr id="8" name="Rectangle 2"/>
          <p:cNvSpPr txBox="1">
            <a:spLocks noChangeArrowheads="1"/>
          </p:cNvSpPr>
          <p:nvPr/>
        </p:nvSpPr>
        <p:spPr bwMode="auto">
          <a:xfrm>
            <a:off x="234007" y="3008313"/>
            <a:ext cx="8226425"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Times New Roman" charset="0"/>
                <a:cs typeface="Times New Roman" charset="0"/>
              </a:defRPr>
            </a:lvl2pPr>
            <a:lvl3pPr algn="ctr" rtl="0" eaLnBrk="1" fontAlgn="base" hangingPunct="1">
              <a:spcBef>
                <a:spcPct val="0"/>
              </a:spcBef>
              <a:spcAft>
                <a:spcPct val="0"/>
              </a:spcAft>
              <a:defRPr sz="4400">
                <a:solidFill>
                  <a:schemeClr val="bg1"/>
                </a:solidFill>
                <a:latin typeface="Times New Roman" charset="0"/>
                <a:cs typeface="Times New Roman" charset="0"/>
              </a:defRPr>
            </a:lvl3pPr>
            <a:lvl4pPr algn="ctr" rtl="0" eaLnBrk="1" fontAlgn="base" hangingPunct="1">
              <a:spcBef>
                <a:spcPct val="0"/>
              </a:spcBef>
              <a:spcAft>
                <a:spcPct val="0"/>
              </a:spcAft>
              <a:defRPr sz="4400">
                <a:solidFill>
                  <a:schemeClr val="bg1"/>
                </a:solidFill>
                <a:latin typeface="Times New Roman" charset="0"/>
                <a:cs typeface="Times New Roman" charset="0"/>
              </a:defRPr>
            </a:lvl4pPr>
            <a:lvl5pPr algn="ctr" rtl="0" eaLnBrk="1" fontAlgn="base" hangingPunct="1">
              <a:spcBef>
                <a:spcPct val="0"/>
              </a:spcBef>
              <a:spcAft>
                <a:spcPct val="0"/>
              </a:spcAft>
              <a:defRPr sz="4400">
                <a:solidFill>
                  <a:schemeClr val="bg1"/>
                </a:solidFill>
                <a:latin typeface="Times New Roman" charset="0"/>
                <a:cs typeface="Times New Roman" charset="0"/>
              </a:defRPr>
            </a:lvl5pPr>
            <a:lvl6pPr marL="457200" algn="ctr" rtl="0" eaLnBrk="1" fontAlgn="base" hangingPunct="1">
              <a:spcBef>
                <a:spcPct val="0"/>
              </a:spcBef>
              <a:spcAft>
                <a:spcPct val="0"/>
              </a:spcAft>
              <a:defRPr sz="4400">
                <a:solidFill>
                  <a:schemeClr val="bg1"/>
                </a:solidFill>
                <a:latin typeface="Times New Roman" charset="0"/>
                <a:cs typeface="Times New Roman" charset="0"/>
              </a:defRPr>
            </a:lvl6pPr>
            <a:lvl7pPr marL="914400" algn="ctr" rtl="0" eaLnBrk="1" fontAlgn="base" hangingPunct="1">
              <a:spcBef>
                <a:spcPct val="0"/>
              </a:spcBef>
              <a:spcAft>
                <a:spcPct val="0"/>
              </a:spcAft>
              <a:defRPr sz="4400">
                <a:solidFill>
                  <a:schemeClr val="bg1"/>
                </a:solidFill>
                <a:latin typeface="Times New Roman" charset="0"/>
                <a:cs typeface="Times New Roman" charset="0"/>
              </a:defRPr>
            </a:lvl7pPr>
            <a:lvl8pPr marL="1371600" algn="ctr" rtl="0" eaLnBrk="1" fontAlgn="base" hangingPunct="1">
              <a:spcBef>
                <a:spcPct val="0"/>
              </a:spcBef>
              <a:spcAft>
                <a:spcPct val="0"/>
              </a:spcAft>
              <a:defRPr sz="4400">
                <a:solidFill>
                  <a:schemeClr val="bg1"/>
                </a:solidFill>
                <a:latin typeface="Times New Roman" charset="0"/>
                <a:cs typeface="Times New Roman" charset="0"/>
              </a:defRPr>
            </a:lvl8pPr>
            <a:lvl9pPr marL="1828800" algn="ctr" rtl="0" eaLnBrk="1" fontAlgn="base" hangingPunct="1">
              <a:spcBef>
                <a:spcPct val="0"/>
              </a:spcBef>
              <a:spcAft>
                <a:spcPct val="0"/>
              </a:spcAft>
              <a:defRPr sz="4400">
                <a:solidFill>
                  <a:schemeClr val="bg1"/>
                </a:solidFill>
                <a:latin typeface="Times New Roman" charset="0"/>
                <a:cs typeface="Times New Roman" charset="0"/>
              </a:defRPr>
            </a:lvl9pPr>
          </a:lstStyle>
          <a:p>
            <a:pPr>
              <a:defRPr/>
            </a:pPr>
            <a:r>
              <a:rPr lang="en-US" sz="2500" dirty="0" err="1" smtClean="0">
                <a:solidFill>
                  <a:schemeClr val="tx1"/>
                </a:solidFill>
              </a:rPr>
              <a:t>Puede</a:t>
            </a:r>
            <a:r>
              <a:rPr lang="en-US" sz="2500" dirty="0" smtClean="0">
                <a:solidFill>
                  <a:schemeClr val="tx1"/>
                </a:solidFill>
              </a:rPr>
              <a:t> </a:t>
            </a:r>
            <a:r>
              <a:rPr lang="en-US" sz="2500" dirty="0" err="1" smtClean="0">
                <a:solidFill>
                  <a:schemeClr val="tx1"/>
                </a:solidFill>
              </a:rPr>
              <a:t>surgir</a:t>
            </a:r>
            <a:r>
              <a:rPr lang="en-US" sz="2500" dirty="0" smtClean="0">
                <a:solidFill>
                  <a:schemeClr val="tx1"/>
                </a:solidFill>
              </a:rPr>
              <a:t>:</a:t>
            </a:r>
            <a:endParaRPr lang="en-US" sz="2500" dirty="0">
              <a:solidFill>
                <a:schemeClr val="tx1"/>
              </a:solidFill>
            </a:endParaRPr>
          </a:p>
        </p:txBody>
      </p:sp>
      <p:sp>
        <p:nvSpPr>
          <p:cNvPr id="9" name="Rectangle 3"/>
          <p:cNvSpPr txBox="1">
            <a:spLocks noChangeArrowheads="1"/>
          </p:cNvSpPr>
          <p:nvPr/>
        </p:nvSpPr>
        <p:spPr bwMode="auto">
          <a:xfrm>
            <a:off x="3769468" y="3579811"/>
            <a:ext cx="4872038" cy="3278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defRPr/>
            </a:pPr>
            <a:endParaRPr lang="en-US" sz="2500" dirty="0" smtClean="0"/>
          </a:p>
          <a:p>
            <a:pPr>
              <a:defRPr/>
            </a:pPr>
            <a:r>
              <a:rPr lang="en-US" sz="2500" dirty="0" smtClean="0"/>
              <a:t>Entre </a:t>
            </a:r>
            <a:r>
              <a:rPr lang="en-US" sz="2500" dirty="0" err="1" smtClean="0"/>
              <a:t>compañeros</a:t>
            </a:r>
            <a:r>
              <a:rPr lang="en-US" sz="2500" dirty="0" smtClean="0"/>
              <a:t> de </a:t>
            </a:r>
            <a:r>
              <a:rPr lang="en-US" sz="2500" dirty="0" err="1" smtClean="0"/>
              <a:t>trabajo</a:t>
            </a:r>
            <a:endParaRPr lang="en-US" sz="2500" dirty="0" smtClean="0"/>
          </a:p>
          <a:p>
            <a:pPr>
              <a:buFont typeface="Wingdings" pitchFamily="2" charset="2"/>
              <a:buNone/>
              <a:defRPr/>
            </a:pPr>
            <a:endParaRPr lang="en-US" sz="2500" dirty="0" smtClean="0"/>
          </a:p>
          <a:p>
            <a:pPr>
              <a:defRPr/>
            </a:pPr>
            <a:r>
              <a:rPr lang="en-US" sz="2500" dirty="0" smtClean="0"/>
              <a:t>De </a:t>
            </a:r>
            <a:r>
              <a:rPr lang="en-US" sz="2500" dirty="0" err="1" smtClean="0"/>
              <a:t>visitantes</a:t>
            </a:r>
            <a:endParaRPr lang="en-US" sz="2500" dirty="0" smtClean="0"/>
          </a:p>
          <a:p>
            <a:pPr>
              <a:buFont typeface="Wingdings" pitchFamily="2" charset="2"/>
              <a:buNone/>
              <a:defRPr/>
            </a:pPr>
            <a:endParaRPr lang="en-US" sz="2500" dirty="0" smtClean="0"/>
          </a:p>
          <a:p>
            <a:pPr>
              <a:defRPr/>
            </a:pPr>
            <a:r>
              <a:rPr lang="en-US" sz="2500" dirty="0" smtClean="0"/>
              <a:t>De </a:t>
            </a:r>
            <a:r>
              <a:rPr lang="en-US" sz="2500" dirty="0" err="1" smtClean="0"/>
              <a:t>supervisores</a:t>
            </a:r>
            <a:r>
              <a:rPr lang="en-US" sz="2500" dirty="0" smtClean="0"/>
              <a:t> a </a:t>
            </a:r>
            <a:r>
              <a:rPr lang="en-US" sz="2500" dirty="0" err="1" smtClean="0"/>
              <a:t>subordinados</a:t>
            </a:r>
            <a:endParaRPr lang="en-US" sz="1500" dirty="0" smtClean="0"/>
          </a:p>
          <a:p>
            <a:pPr>
              <a:defRPr/>
            </a:pPr>
            <a:r>
              <a:rPr lang="en-US" sz="1500" dirty="0"/>
              <a:t>http://www.youtube.com/watch?v=RvoSTBE2epM</a:t>
            </a:r>
          </a:p>
        </p:txBody>
      </p:sp>
      <p:pic>
        <p:nvPicPr>
          <p:cNvPr id="2050" name="Picture 2" descr="C:\Users\DENISSE\Pictures\hostigamient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93606" y="4473352"/>
            <a:ext cx="2247900" cy="149110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20314519"/>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074"/>
                                        </p:tgtEl>
                                        <p:attrNameLst>
                                          <p:attrName>ppt_x</p:attrName>
                                          <p:attrName>ppt_y</p:attrName>
                                        </p:attrNameLst>
                                      </p:cBhvr>
                                    </p:animMotion>
                                    <p:animRot by="1500000">
                                      <p:cBhvr>
                                        <p:cTn id="7" dur="125" fill="hold">
                                          <p:stCondLst>
                                            <p:cond delay="0"/>
                                          </p:stCondLst>
                                        </p:cTn>
                                        <p:tgtEl>
                                          <p:spTgt spid="3074"/>
                                        </p:tgtEl>
                                        <p:attrNameLst>
                                          <p:attrName>r</p:attrName>
                                        </p:attrNameLst>
                                      </p:cBhvr>
                                    </p:animRot>
                                    <p:animRot by="-1500000">
                                      <p:cBhvr>
                                        <p:cTn id="8" dur="125" fill="hold">
                                          <p:stCondLst>
                                            <p:cond delay="125"/>
                                          </p:stCondLst>
                                        </p:cTn>
                                        <p:tgtEl>
                                          <p:spTgt spid="3074"/>
                                        </p:tgtEl>
                                        <p:attrNameLst>
                                          <p:attrName>r</p:attrName>
                                        </p:attrNameLst>
                                      </p:cBhvr>
                                    </p:animRot>
                                    <p:animRot by="-1500000">
                                      <p:cBhvr>
                                        <p:cTn id="9" dur="125" fill="hold">
                                          <p:stCondLst>
                                            <p:cond delay="250"/>
                                          </p:stCondLst>
                                        </p:cTn>
                                        <p:tgtEl>
                                          <p:spTgt spid="3074"/>
                                        </p:tgtEl>
                                        <p:attrNameLst>
                                          <p:attrName>r</p:attrName>
                                        </p:attrNameLst>
                                      </p:cBhvr>
                                    </p:animRot>
                                    <p:animRot by="1500000">
                                      <p:cBhvr>
                                        <p:cTn id="10" dur="125" fill="hold">
                                          <p:stCondLst>
                                            <p:cond delay="375"/>
                                          </p:stCondLst>
                                        </p:cTn>
                                        <p:tgtEl>
                                          <p:spTgt spid="307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solidFill>
                  <a:srgbClr val="0070C0"/>
                </a:solidFill>
              </a:rPr>
              <a:t>Acoso sexual</a:t>
            </a:r>
            <a:endParaRPr lang="es-MX" b="1" dirty="0">
              <a:solidFill>
                <a:srgbClr val="0070C0"/>
              </a:solidFill>
            </a:endParaRPr>
          </a:p>
        </p:txBody>
      </p:sp>
      <p:sp>
        <p:nvSpPr>
          <p:cNvPr id="3" name="Content Placeholder 2"/>
          <p:cNvSpPr>
            <a:spLocks noGrp="1"/>
          </p:cNvSpPr>
          <p:nvPr>
            <p:ph idx="1"/>
          </p:nvPr>
        </p:nvSpPr>
        <p:spPr/>
        <p:txBody>
          <a:bodyPr>
            <a:normAutofit fontScale="92500" lnSpcReduction="10000"/>
          </a:bodyPr>
          <a:lstStyle/>
          <a:p>
            <a:pPr algn="just"/>
            <a:r>
              <a:rPr lang="es-MX" dirty="0" smtClean="0"/>
              <a:t>En el mismo artículo se explica que el </a:t>
            </a:r>
            <a:r>
              <a:rPr lang="es-MX" b="1" dirty="0" smtClean="0"/>
              <a:t>acoso sexual es una forma de violencia en la que, si bien </a:t>
            </a:r>
            <a:r>
              <a:rPr lang="es-MX" b="1" dirty="0" smtClean="0">
                <a:solidFill>
                  <a:srgbClr val="FF0000"/>
                </a:solidFill>
              </a:rPr>
              <a:t>no existe la subordinación</a:t>
            </a:r>
            <a:r>
              <a:rPr lang="es-MX" b="1" dirty="0" smtClean="0"/>
              <a:t>, hay un ejercicio abusivo de poder que conlleva a un estado de indefensión y de riesgo para la víctima, independientemente de que se realice en uno o varios eventos. </a:t>
            </a:r>
          </a:p>
          <a:p>
            <a:pPr algn="just"/>
            <a:r>
              <a:rPr lang="es-MX" dirty="0"/>
              <a:t>El acoso y el hostigamiento sexual refieren conductas castigadas que violan la integridad y la libertad psicosexual de las personas.</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52736"/>
            <a:ext cx="7149480" cy="3733875"/>
          </a:xfrm>
        </p:spPr>
        <p:txBody>
          <a:bodyPr>
            <a:normAutofit/>
          </a:bodyPr>
          <a:lstStyle/>
          <a:p>
            <a:pPr algn="just">
              <a:buNone/>
            </a:pPr>
            <a:r>
              <a:rPr lang="es-MX" sz="2400" dirty="0" smtClean="0">
                <a:latin typeface="+mj-lt"/>
              </a:rPr>
              <a:t>	Ambas consisten en insinuaciones o comportamientos verbales o físicos de índole sexual, indeseadas para quien las recibe. </a:t>
            </a:r>
          </a:p>
          <a:p>
            <a:pPr algn="just">
              <a:buNone/>
            </a:pPr>
            <a:r>
              <a:rPr lang="es-ES_tradnl" sz="2400" dirty="0">
                <a:latin typeface="+mj-lt"/>
              </a:rPr>
              <a:t>El acoso sexual es una forma de discriminación por razón del género, tanto desde una perspectiva legal como en su concepto. Si bien los hombres pueden ser también objeto de acoso sexual, la realidad es que la mayoría de las víctimas son mujeres. </a:t>
            </a:r>
          </a:p>
          <a:p>
            <a:pPr algn="just">
              <a:buNone/>
            </a:pPr>
            <a:endParaRPr lang="es-MX" sz="2400" dirty="0">
              <a:latin typeface="+mj-lt"/>
            </a:endParaRPr>
          </a:p>
        </p:txBody>
      </p:sp>
      <p:pic>
        <p:nvPicPr>
          <p:cNvPr id="23556" name="Picture 4" descr="http://spanish.peopledaily.com.cn/mediafile/201205/10/F201205101647061458415128.jpg"/>
          <p:cNvPicPr>
            <a:picLocks noChangeAspect="1" noChangeArrowheads="1"/>
          </p:cNvPicPr>
          <p:nvPr/>
        </p:nvPicPr>
        <p:blipFill>
          <a:blip r:embed="rId2" cstate="print"/>
          <a:srcRect/>
          <a:stretch>
            <a:fillRect/>
          </a:stretch>
        </p:blipFill>
        <p:spPr bwMode="auto">
          <a:xfrm>
            <a:off x="5785765" y="4867749"/>
            <a:ext cx="1843373" cy="1456265"/>
          </a:xfrm>
          <a:prstGeom prst="rect">
            <a:avLst/>
          </a:prstGeom>
          <a:noFill/>
        </p:spPr>
      </p:pic>
      <p:pic>
        <p:nvPicPr>
          <p:cNvPr id="23558" name="Picture 6" descr="http://www.ecuavisa.com/images/galerias/20120510_acoso.jpg"/>
          <p:cNvPicPr>
            <a:picLocks noChangeAspect="1" noChangeArrowheads="1"/>
          </p:cNvPicPr>
          <p:nvPr/>
        </p:nvPicPr>
        <p:blipFill>
          <a:blip r:embed="rId3" cstate="print"/>
          <a:srcRect/>
          <a:stretch>
            <a:fillRect/>
          </a:stretch>
        </p:blipFill>
        <p:spPr bwMode="auto">
          <a:xfrm>
            <a:off x="1403648" y="4766908"/>
            <a:ext cx="1852141" cy="153561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Acoso</a:t>
            </a:r>
            <a:r>
              <a:rPr lang="en-US" dirty="0" smtClean="0"/>
              <a:t> Sexual</a:t>
            </a:r>
            <a:endParaRPr lang="es-MX" dirty="0"/>
          </a:p>
        </p:txBody>
      </p:sp>
      <p:sp>
        <p:nvSpPr>
          <p:cNvPr id="3" name="Content Placeholder 2"/>
          <p:cNvSpPr>
            <a:spLocks noGrp="1"/>
          </p:cNvSpPr>
          <p:nvPr>
            <p:ph idx="1"/>
          </p:nvPr>
        </p:nvSpPr>
        <p:spPr/>
        <p:txBody>
          <a:bodyPr>
            <a:normAutofit/>
          </a:bodyPr>
          <a:lstStyle/>
          <a:p>
            <a:pPr algn="just">
              <a:lnSpc>
                <a:spcPct val="90000"/>
              </a:lnSpc>
            </a:pPr>
            <a:endParaRPr lang="es-ES_tradnl" sz="2800" dirty="0"/>
          </a:p>
          <a:p>
            <a:pPr algn="just">
              <a:lnSpc>
                <a:spcPct val="90000"/>
              </a:lnSpc>
            </a:pPr>
            <a:r>
              <a:rPr lang="es-ES_tradnl" sz="2800" dirty="0"/>
              <a:t>El problema guarda relación con los roles atribuidos a los hombres y a las mujeres en la vida social y económica que, a su vez, directa o indirectamente, afecta a la situación de las mujeres en el mercado del trabajo</a:t>
            </a:r>
            <a:endParaRPr lang="es-ES" sz="2800" dirty="0"/>
          </a:p>
          <a:p>
            <a:endParaRPr lang="es-MX" sz="2500" dirty="0"/>
          </a:p>
        </p:txBody>
      </p:sp>
      <p:pic>
        <p:nvPicPr>
          <p:cNvPr id="1026" name="Picture 2" descr="C:\Users\DENISSE\Pictures\sexual-harassment-claim.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20072" y="4149080"/>
            <a:ext cx="3613228" cy="239553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76205063"/>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E650BFE4CEDC3C468B6473B90B4737FD" ma:contentTypeVersion="1" ma:contentTypeDescription="Crear nuevo documento." ma:contentTypeScope="" ma:versionID="e66a953aea1a9ef1c6c287623a3dba57">
  <xsd:schema xmlns:xsd="http://www.w3.org/2001/XMLSchema" xmlns:xs="http://www.w3.org/2001/XMLSchema" xmlns:p="http://schemas.microsoft.com/office/2006/metadata/properties" xmlns:ns1="http://schemas.microsoft.com/sharepoint/v3" targetNamespace="http://schemas.microsoft.com/office/2006/metadata/properties" ma:root="true" ma:fieldsID="0fa58ab6bdef439119b64b6b50b7cac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C359B0-6E10-4F5E-B3E2-8460ED862880}"/>
</file>

<file path=customXml/itemProps2.xml><?xml version="1.0" encoding="utf-8"?>
<ds:datastoreItem xmlns:ds="http://schemas.openxmlformats.org/officeDocument/2006/customXml" ds:itemID="{405AB789-2B0E-4633-BFE4-A881C3212A06}"/>
</file>

<file path=customXml/itemProps3.xml><?xml version="1.0" encoding="utf-8"?>
<ds:datastoreItem xmlns:ds="http://schemas.openxmlformats.org/officeDocument/2006/customXml" ds:itemID="{4582D3C1-6EDA-4E6A-A8C8-7FC39F0CA8D5}"/>
</file>

<file path=docProps/app.xml><?xml version="1.0" encoding="utf-8"?>
<Properties xmlns="http://schemas.openxmlformats.org/officeDocument/2006/extended-properties" xmlns:vt="http://schemas.openxmlformats.org/officeDocument/2006/docPropsVTypes">
  <Template/>
  <TotalTime>1028</TotalTime>
  <Words>1175</Words>
  <Application>Microsoft Office PowerPoint</Application>
  <PresentationFormat>Presentación en pantalla (4:3)</PresentationFormat>
  <Paragraphs>149</Paragraphs>
  <Slides>33</Slides>
  <Notes>2</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Office Theme</vt:lpstr>
      <vt:lpstr>Diapositiva 1</vt:lpstr>
      <vt:lpstr>Diapositiva 2</vt:lpstr>
      <vt:lpstr>Diapositiva 3</vt:lpstr>
      <vt:lpstr>Violencia basada en el género</vt:lpstr>
      <vt:lpstr>Hostigamiento sexual</vt:lpstr>
      <vt:lpstr>Hostigamiento</vt:lpstr>
      <vt:lpstr>Acoso sexual</vt:lpstr>
      <vt:lpstr>Diapositiva 8</vt:lpstr>
      <vt:lpstr>Acoso Sexual</vt:lpstr>
      <vt:lpstr> Componentes en la definición de Hostigamiento sexual </vt:lpstr>
      <vt:lpstr> Componentes en la definición de Hostigamiento sexual </vt:lpstr>
      <vt:lpstr>Otros elementos</vt:lpstr>
      <vt:lpstr>¿En qué sentido el hostigamiento discrimina?</vt:lpstr>
      <vt:lpstr>Conductas que pueden constituir  el acoso y hostigamiento sexual</vt:lpstr>
      <vt:lpstr>Conductas que pueden constituir  el acoso y hostigamiento sexual</vt:lpstr>
      <vt:lpstr>Conductas que pueden constituir  el acoso y hostigamiento sexual</vt:lpstr>
      <vt:lpstr>Conductas que pueden constituir  el acoso y hostigamiento sexual</vt:lpstr>
      <vt:lpstr>Itinerario del hostigador</vt:lpstr>
      <vt:lpstr>Mujeres más afectadas por el hostigamiento sexual</vt:lpstr>
      <vt:lpstr>Comportamiento de la  persona hostigada</vt:lpstr>
      <vt:lpstr>Causas del hostigamiento  sexual</vt:lpstr>
      <vt:lpstr>Diapositiva 22</vt:lpstr>
      <vt:lpstr>Consecuencias</vt:lpstr>
      <vt:lpstr>Consecuencias</vt:lpstr>
      <vt:lpstr>Consecuencias</vt:lpstr>
      <vt:lpstr>Consecuencias</vt:lpstr>
      <vt:lpstr>¿Qué no es el acoso y hostigamiento  sexual?</vt:lpstr>
      <vt:lpstr>Mobbing</vt:lpstr>
      <vt:lpstr>Conductas típicas del Mobbing</vt:lpstr>
      <vt:lpstr>El coqueteo</vt:lpstr>
      <vt:lpstr>Política UACJ</vt:lpstr>
      <vt:lpstr>Base legal para prevenir el Hostigamiento y Acoso Sexual</vt:lpstr>
      <vt:lpstr>     ¿A dónde acudir? *Defensoría de los Derechos Universitarios ICSA, Edificio W, 2do. Piso Responsable: Dr. Víctor Orozco Orozco  *Centro de Justicia para Mujeres Sanders # 310, Col. Sta. Rosa Tel.- 629-33-00 Ext. 58100       </vt:lpstr>
    </vt:vector>
  </TitlesOfParts>
  <Company>uacj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Autónoma de Ciudad Juárez</dc:title>
  <dc:creator>Maria Teresa Nuñez Morales</dc:creator>
  <cp:lastModifiedBy>Luis Alberto Ramos Solis</cp:lastModifiedBy>
  <cp:revision>118</cp:revision>
  <dcterms:created xsi:type="dcterms:W3CDTF">2010-03-18T18:21:37Z</dcterms:created>
  <dcterms:modified xsi:type="dcterms:W3CDTF">2013-03-06T19:36:45Z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0x010100E650BFE4CEDC3C468B6473B90B4737FD</vt:lpwstr>
  </property>
</Properties>
</file>